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7010400" cy="92964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0" d="100"/>
          <a:sy n="60" d="100"/>
        </p:scale>
        <p:origin x="70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51F0EEAB-61BF-45FE-BF45-5FCCDA689C89}" type="datetimeFigureOut">
              <a:rPr lang="es-CO" smtClean="0"/>
              <a:t>27/06/2016</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67EDA0E-F52A-494C-92AA-3EADE4BEC000}" type="slidenum">
              <a:rPr lang="es-CO" smtClean="0"/>
              <a:t>‹Nº›</a:t>
            </a:fld>
            <a:endParaRPr lang="es-CO"/>
          </a:p>
        </p:txBody>
      </p:sp>
    </p:spTree>
    <p:extLst>
      <p:ext uri="{BB962C8B-B14F-4D97-AF65-F5344CB8AC3E}">
        <p14:creationId xmlns:p14="http://schemas.microsoft.com/office/powerpoint/2010/main" val="4107472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51F0EEAB-61BF-45FE-BF45-5FCCDA689C89}" type="datetimeFigureOut">
              <a:rPr lang="es-CO" smtClean="0"/>
              <a:t>27/06/2016</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67EDA0E-F52A-494C-92AA-3EADE4BEC000}" type="slidenum">
              <a:rPr lang="es-CO" smtClean="0"/>
              <a:t>‹Nº›</a:t>
            </a:fld>
            <a:endParaRPr lang="es-CO"/>
          </a:p>
        </p:txBody>
      </p:sp>
    </p:spTree>
    <p:extLst>
      <p:ext uri="{BB962C8B-B14F-4D97-AF65-F5344CB8AC3E}">
        <p14:creationId xmlns:p14="http://schemas.microsoft.com/office/powerpoint/2010/main" val="1942430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51F0EEAB-61BF-45FE-BF45-5FCCDA689C89}" type="datetimeFigureOut">
              <a:rPr lang="es-CO" smtClean="0"/>
              <a:t>27/06/2016</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67EDA0E-F52A-494C-92AA-3EADE4BEC000}" type="slidenum">
              <a:rPr lang="es-CO" smtClean="0"/>
              <a:t>‹Nº›</a:t>
            </a:fld>
            <a:endParaRPr lang="es-CO"/>
          </a:p>
        </p:txBody>
      </p:sp>
    </p:spTree>
    <p:extLst>
      <p:ext uri="{BB962C8B-B14F-4D97-AF65-F5344CB8AC3E}">
        <p14:creationId xmlns:p14="http://schemas.microsoft.com/office/powerpoint/2010/main" val="4079219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51F0EEAB-61BF-45FE-BF45-5FCCDA689C89}" type="datetimeFigureOut">
              <a:rPr lang="es-CO" smtClean="0"/>
              <a:t>27/06/2016</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67EDA0E-F52A-494C-92AA-3EADE4BEC000}" type="slidenum">
              <a:rPr lang="es-CO" smtClean="0"/>
              <a:t>‹Nº›</a:t>
            </a:fld>
            <a:endParaRPr lang="es-CO"/>
          </a:p>
        </p:txBody>
      </p:sp>
    </p:spTree>
    <p:extLst>
      <p:ext uri="{BB962C8B-B14F-4D97-AF65-F5344CB8AC3E}">
        <p14:creationId xmlns:p14="http://schemas.microsoft.com/office/powerpoint/2010/main" val="2956373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51F0EEAB-61BF-45FE-BF45-5FCCDA689C89}" type="datetimeFigureOut">
              <a:rPr lang="es-CO" smtClean="0"/>
              <a:t>27/06/2016</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67EDA0E-F52A-494C-92AA-3EADE4BEC000}" type="slidenum">
              <a:rPr lang="es-CO" smtClean="0"/>
              <a:t>‹Nº›</a:t>
            </a:fld>
            <a:endParaRPr lang="es-CO"/>
          </a:p>
        </p:txBody>
      </p:sp>
    </p:spTree>
    <p:extLst>
      <p:ext uri="{BB962C8B-B14F-4D97-AF65-F5344CB8AC3E}">
        <p14:creationId xmlns:p14="http://schemas.microsoft.com/office/powerpoint/2010/main" val="2764196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51F0EEAB-61BF-45FE-BF45-5FCCDA689C89}" type="datetimeFigureOut">
              <a:rPr lang="es-CO" smtClean="0"/>
              <a:t>27/06/2016</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67EDA0E-F52A-494C-92AA-3EADE4BEC000}" type="slidenum">
              <a:rPr lang="es-CO" smtClean="0"/>
              <a:t>‹Nº›</a:t>
            </a:fld>
            <a:endParaRPr lang="es-CO"/>
          </a:p>
        </p:txBody>
      </p:sp>
    </p:spTree>
    <p:extLst>
      <p:ext uri="{BB962C8B-B14F-4D97-AF65-F5344CB8AC3E}">
        <p14:creationId xmlns:p14="http://schemas.microsoft.com/office/powerpoint/2010/main" val="1918647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51F0EEAB-61BF-45FE-BF45-5FCCDA689C89}" type="datetimeFigureOut">
              <a:rPr lang="es-CO" smtClean="0"/>
              <a:t>27/06/2016</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567EDA0E-F52A-494C-92AA-3EADE4BEC000}" type="slidenum">
              <a:rPr lang="es-CO" smtClean="0"/>
              <a:t>‹Nº›</a:t>
            </a:fld>
            <a:endParaRPr lang="es-CO"/>
          </a:p>
        </p:txBody>
      </p:sp>
    </p:spTree>
    <p:extLst>
      <p:ext uri="{BB962C8B-B14F-4D97-AF65-F5344CB8AC3E}">
        <p14:creationId xmlns:p14="http://schemas.microsoft.com/office/powerpoint/2010/main" val="3831629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51F0EEAB-61BF-45FE-BF45-5FCCDA689C89}" type="datetimeFigureOut">
              <a:rPr lang="es-CO" smtClean="0"/>
              <a:t>27/06/2016</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567EDA0E-F52A-494C-92AA-3EADE4BEC000}" type="slidenum">
              <a:rPr lang="es-CO" smtClean="0"/>
              <a:t>‹Nº›</a:t>
            </a:fld>
            <a:endParaRPr lang="es-CO"/>
          </a:p>
        </p:txBody>
      </p:sp>
    </p:spTree>
    <p:extLst>
      <p:ext uri="{BB962C8B-B14F-4D97-AF65-F5344CB8AC3E}">
        <p14:creationId xmlns:p14="http://schemas.microsoft.com/office/powerpoint/2010/main" val="4242516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1F0EEAB-61BF-45FE-BF45-5FCCDA689C89}" type="datetimeFigureOut">
              <a:rPr lang="es-CO" smtClean="0"/>
              <a:t>27/06/2016</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567EDA0E-F52A-494C-92AA-3EADE4BEC000}" type="slidenum">
              <a:rPr lang="es-CO" smtClean="0"/>
              <a:t>‹Nº›</a:t>
            </a:fld>
            <a:endParaRPr lang="es-CO"/>
          </a:p>
        </p:txBody>
      </p:sp>
    </p:spTree>
    <p:extLst>
      <p:ext uri="{BB962C8B-B14F-4D97-AF65-F5344CB8AC3E}">
        <p14:creationId xmlns:p14="http://schemas.microsoft.com/office/powerpoint/2010/main" val="3657008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1F0EEAB-61BF-45FE-BF45-5FCCDA689C89}" type="datetimeFigureOut">
              <a:rPr lang="es-CO" smtClean="0"/>
              <a:t>27/06/2016</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67EDA0E-F52A-494C-92AA-3EADE4BEC000}" type="slidenum">
              <a:rPr lang="es-CO" smtClean="0"/>
              <a:t>‹Nº›</a:t>
            </a:fld>
            <a:endParaRPr lang="es-CO"/>
          </a:p>
        </p:txBody>
      </p:sp>
    </p:spTree>
    <p:extLst>
      <p:ext uri="{BB962C8B-B14F-4D97-AF65-F5344CB8AC3E}">
        <p14:creationId xmlns:p14="http://schemas.microsoft.com/office/powerpoint/2010/main" val="1340489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51F0EEAB-61BF-45FE-BF45-5FCCDA689C89}" type="datetimeFigureOut">
              <a:rPr lang="es-CO" smtClean="0"/>
              <a:t>27/06/2016</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67EDA0E-F52A-494C-92AA-3EADE4BEC000}" type="slidenum">
              <a:rPr lang="es-CO" smtClean="0"/>
              <a:t>‹Nº›</a:t>
            </a:fld>
            <a:endParaRPr lang="es-CO"/>
          </a:p>
        </p:txBody>
      </p:sp>
    </p:spTree>
    <p:extLst>
      <p:ext uri="{BB962C8B-B14F-4D97-AF65-F5344CB8AC3E}">
        <p14:creationId xmlns:p14="http://schemas.microsoft.com/office/powerpoint/2010/main" val="1129861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F0EEAB-61BF-45FE-BF45-5FCCDA689C89}" type="datetimeFigureOut">
              <a:rPr lang="es-CO" smtClean="0"/>
              <a:t>27/06/2016</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DA0E-F52A-494C-92AA-3EADE4BEC000}" type="slidenum">
              <a:rPr lang="es-CO" smtClean="0"/>
              <a:t>‹Nº›</a:t>
            </a:fld>
            <a:endParaRPr lang="es-CO"/>
          </a:p>
        </p:txBody>
      </p:sp>
    </p:spTree>
    <p:extLst>
      <p:ext uri="{BB962C8B-B14F-4D97-AF65-F5344CB8AC3E}">
        <p14:creationId xmlns:p14="http://schemas.microsoft.com/office/powerpoint/2010/main" val="2729647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737753" y="1392381"/>
            <a:ext cx="5049983" cy="5320145"/>
          </a:xfrm>
          <a:prstGeom prst="rect">
            <a:avLst/>
          </a:prstGeom>
          <a:solidFill>
            <a:schemeClr val="accent1">
              <a:lumMod val="40000"/>
              <a:lumOff val="60000"/>
            </a:schemeClr>
          </a:solidFill>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CO" dirty="0"/>
          </a:p>
          <a:p>
            <a:pPr lvl="0" algn="ctr"/>
            <a:r>
              <a:rPr lang="es-CO" sz="1600" b="1" dirty="0" smtClean="0">
                <a:solidFill>
                  <a:schemeClr val="tx1"/>
                </a:solidFill>
              </a:rPr>
              <a:t>Mediante Auto de 21 de abril de 2016</a:t>
            </a:r>
          </a:p>
          <a:p>
            <a:pPr lvl="0" algn="just"/>
            <a:endParaRPr lang="es-CO" sz="1600" dirty="0">
              <a:solidFill>
                <a:schemeClr val="tx1"/>
              </a:solidFill>
            </a:endParaRPr>
          </a:p>
          <a:p>
            <a:pPr lvl="0" algn="just"/>
            <a:r>
              <a:rPr lang="es-CO" sz="1600" dirty="0" smtClean="0">
                <a:solidFill>
                  <a:schemeClr val="tx1"/>
                </a:solidFill>
              </a:rPr>
              <a:t>Se declaró la nulidad </a:t>
            </a:r>
            <a:r>
              <a:rPr lang="es-CO" sz="1600" i="1" dirty="0" smtClean="0">
                <a:solidFill>
                  <a:schemeClr val="tx1"/>
                </a:solidFill>
              </a:rPr>
              <a:t>porque “se advierte que a la acción constitucional no se citó, como era </a:t>
            </a:r>
            <a:r>
              <a:rPr lang="es-CO" sz="1600" i="1" dirty="0">
                <a:solidFill>
                  <a:schemeClr val="tx1"/>
                </a:solidFill>
              </a:rPr>
              <a:t>de </a:t>
            </a:r>
            <a:r>
              <a:rPr lang="es-CO" sz="1600" i="1" dirty="0" smtClean="0">
                <a:solidFill>
                  <a:schemeClr val="tx1"/>
                </a:solidFill>
              </a:rPr>
              <a:t>esperarse al </a:t>
            </a:r>
            <a:r>
              <a:rPr lang="es-CO" sz="1600" i="1" dirty="0">
                <a:solidFill>
                  <a:schemeClr val="tx1"/>
                </a:solidFill>
              </a:rPr>
              <a:t>Departamento Administrativo de la Presidencia de la República, la Consejería Presidencial para la Primera Infancia, el Ministerio de Educación </a:t>
            </a:r>
            <a:r>
              <a:rPr lang="es-CO" sz="1600" i="1" dirty="0" smtClean="0">
                <a:solidFill>
                  <a:schemeClr val="tx1"/>
                </a:solidFill>
              </a:rPr>
              <a:t>Nacional</a:t>
            </a:r>
            <a:r>
              <a:rPr lang="es-CO" sz="1600" i="1" dirty="0">
                <a:solidFill>
                  <a:schemeClr val="tx1"/>
                </a:solidFill>
              </a:rPr>
              <a:t>, el Departamento Administrativo Nacional de Estadística y a las Secretarías de Salud y </a:t>
            </a:r>
            <a:r>
              <a:rPr lang="es-CO" sz="1600" i="1" dirty="0" smtClean="0">
                <a:solidFill>
                  <a:schemeClr val="tx1"/>
                </a:solidFill>
              </a:rPr>
              <a:t>Educación </a:t>
            </a:r>
            <a:r>
              <a:rPr lang="es-CO" sz="1600" i="1" dirty="0">
                <a:solidFill>
                  <a:schemeClr val="tx1"/>
                </a:solidFill>
              </a:rPr>
              <a:t>del departamento de La Guajira y de los municipios de </a:t>
            </a:r>
            <a:r>
              <a:rPr lang="es-CO" sz="1600" i="1" dirty="0" smtClean="0">
                <a:solidFill>
                  <a:schemeClr val="tx1"/>
                </a:solidFill>
              </a:rPr>
              <a:t>Maicao</a:t>
            </a:r>
            <a:r>
              <a:rPr lang="es-CO" sz="1600" i="1" dirty="0">
                <a:solidFill>
                  <a:schemeClr val="tx1"/>
                </a:solidFill>
              </a:rPr>
              <a:t>, </a:t>
            </a:r>
            <a:r>
              <a:rPr lang="es-CO" sz="1600" i="1" dirty="0" err="1">
                <a:solidFill>
                  <a:schemeClr val="tx1"/>
                </a:solidFill>
              </a:rPr>
              <a:t>Uribia</a:t>
            </a:r>
            <a:r>
              <a:rPr lang="es-CO" sz="1600" i="1" dirty="0">
                <a:solidFill>
                  <a:schemeClr val="tx1"/>
                </a:solidFill>
              </a:rPr>
              <a:t>, Manaure y </a:t>
            </a:r>
            <a:r>
              <a:rPr lang="es-CO" sz="1600" i="1" dirty="0" smtClean="0">
                <a:solidFill>
                  <a:schemeClr val="tx1"/>
                </a:solidFill>
              </a:rPr>
              <a:t>Riohacha, habida cuenta que a dichos entes incumbe las resultas de la presente acción” </a:t>
            </a:r>
            <a:r>
              <a:rPr lang="es-CO" sz="1600" dirty="0" smtClean="0">
                <a:solidFill>
                  <a:schemeClr val="tx1"/>
                </a:solidFill>
              </a:rPr>
              <a:t>y dispuso devolver el expediente a la oficina de origen.</a:t>
            </a:r>
            <a:endParaRPr lang="es-CO" dirty="0">
              <a:solidFill>
                <a:schemeClr val="tx1"/>
              </a:solidFill>
            </a:endParaRPr>
          </a:p>
        </p:txBody>
      </p:sp>
      <p:sp>
        <p:nvSpPr>
          <p:cNvPr id="5" name="Rectángulo 4"/>
          <p:cNvSpPr/>
          <p:nvPr/>
        </p:nvSpPr>
        <p:spPr>
          <a:xfrm>
            <a:off x="6584372" y="1392382"/>
            <a:ext cx="5157355" cy="5320145"/>
          </a:xfrm>
          <a:prstGeom prst="rect">
            <a:avLst/>
          </a:prstGeom>
          <a:solidFill>
            <a:schemeClr val="accent6">
              <a:lumMod val="40000"/>
              <a:lumOff val="60000"/>
            </a:schemeClr>
          </a:solidFill>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s-CO" sz="1400" b="1" dirty="0" smtClean="0">
              <a:solidFill>
                <a:schemeClr val="tx1"/>
              </a:solidFill>
            </a:endParaRPr>
          </a:p>
          <a:p>
            <a:pPr algn="ctr"/>
            <a:r>
              <a:rPr lang="es-CO" sz="1400" b="1" dirty="0" smtClean="0">
                <a:solidFill>
                  <a:schemeClr val="tx1"/>
                </a:solidFill>
              </a:rPr>
              <a:t>31 de mayo de 2016</a:t>
            </a:r>
          </a:p>
          <a:p>
            <a:pPr algn="just"/>
            <a:r>
              <a:rPr lang="es-CO" sz="1400" dirty="0" smtClean="0">
                <a:solidFill>
                  <a:schemeClr val="tx1"/>
                </a:solidFill>
              </a:rPr>
              <a:t>Una vez notificado de la decisión de la Corte Suprema de Justicia, adoptada en Auto de 21 de abril de 2016,   el 31 de mayo de 2016, dispuso vincular al Departamento </a:t>
            </a:r>
            <a:r>
              <a:rPr lang="es-CO" sz="1400" dirty="0">
                <a:solidFill>
                  <a:schemeClr val="tx1"/>
                </a:solidFill>
              </a:rPr>
              <a:t>Administrativo de la Presidencia de la República, la Consejería Presidencial para la Primera Infancia, el Ministerio de Educación </a:t>
            </a:r>
            <a:r>
              <a:rPr lang="es-CO" sz="1400" dirty="0" smtClean="0">
                <a:solidFill>
                  <a:schemeClr val="tx1"/>
                </a:solidFill>
              </a:rPr>
              <a:t>Nacional</a:t>
            </a:r>
            <a:r>
              <a:rPr lang="es-CO" sz="1400" dirty="0">
                <a:solidFill>
                  <a:schemeClr val="tx1"/>
                </a:solidFill>
              </a:rPr>
              <a:t>, el Departamento Administrativo Nacional de Estadística y a las Secretarías de Salud y </a:t>
            </a:r>
            <a:r>
              <a:rPr lang="es-CO" sz="1400" dirty="0" smtClean="0">
                <a:solidFill>
                  <a:schemeClr val="tx1"/>
                </a:solidFill>
              </a:rPr>
              <a:t>Educación </a:t>
            </a:r>
            <a:r>
              <a:rPr lang="es-CO" sz="1400" dirty="0">
                <a:solidFill>
                  <a:schemeClr val="tx1"/>
                </a:solidFill>
              </a:rPr>
              <a:t>del departamento de La Guajira y de los municipios de </a:t>
            </a:r>
            <a:r>
              <a:rPr lang="es-CO" sz="1400" dirty="0" smtClean="0">
                <a:solidFill>
                  <a:schemeClr val="tx1"/>
                </a:solidFill>
              </a:rPr>
              <a:t>Maicao</a:t>
            </a:r>
            <a:r>
              <a:rPr lang="es-CO" sz="1400" dirty="0">
                <a:solidFill>
                  <a:schemeClr val="tx1"/>
                </a:solidFill>
              </a:rPr>
              <a:t>, </a:t>
            </a:r>
            <a:r>
              <a:rPr lang="es-CO" sz="1400" dirty="0" err="1">
                <a:solidFill>
                  <a:schemeClr val="tx1"/>
                </a:solidFill>
              </a:rPr>
              <a:t>Uribia</a:t>
            </a:r>
            <a:r>
              <a:rPr lang="es-CO" sz="1400" dirty="0">
                <a:solidFill>
                  <a:schemeClr val="tx1"/>
                </a:solidFill>
              </a:rPr>
              <a:t>, Manaure y </a:t>
            </a:r>
            <a:r>
              <a:rPr lang="es-CO" sz="1400" dirty="0" smtClean="0">
                <a:solidFill>
                  <a:schemeClr val="tx1"/>
                </a:solidFill>
              </a:rPr>
              <a:t>Riohacha y les remitió copia de la solicitud de amparo para que intervinieran en su trámite, si así lo consideraban.</a:t>
            </a:r>
          </a:p>
          <a:p>
            <a:pPr algn="just"/>
            <a:endParaRPr lang="es-CO" sz="1400" dirty="0">
              <a:solidFill>
                <a:schemeClr val="tx1"/>
              </a:solidFill>
            </a:endParaRPr>
          </a:p>
          <a:p>
            <a:pPr algn="just"/>
            <a:r>
              <a:rPr lang="es-CO" sz="1400" dirty="0" smtClean="0">
                <a:solidFill>
                  <a:schemeClr val="tx1"/>
                </a:solidFill>
              </a:rPr>
              <a:t>Al 13 de julio de 2016 </a:t>
            </a:r>
            <a:r>
              <a:rPr lang="es-CO" sz="1400" dirty="0">
                <a:solidFill>
                  <a:schemeClr val="tx1"/>
                </a:solidFill>
              </a:rPr>
              <a:t>se </a:t>
            </a:r>
            <a:r>
              <a:rPr lang="es-CO" sz="1400" dirty="0" smtClean="0">
                <a:solidFill>
                  <a:schemeClr val="tx1"/>
                </a:solidFill>
              </a:rPr>
              <a:t>recibieron </a:t>
            </a:r>
            <a:r>
              <a:rPr lang="es-CO" sz="1400" dirty="0">
                <a:solidFill>
                  <a:schemeClr val="tx1"/>
                </a:solidFill>
              </a:rPr>
              <a:t>escritos de impugnación por parte </a:t>
            </a:r>
            <a:r>
              <a:rPr lang="es-CO" sz="1400" dirty="0" smtClean="0">
                <a:solidFill>
                  <a:schemeClr val="tx1"/>
                </a:solidFill>
              </a:rPr>
              <a:t>del </a:t>
            </a:r>
            <a:r>
              <a:rPr lang="es-CO" sz="1400" dirty="0">
                <a:solidFill>
                  <a:schemeClr val="tx1"/>
                </a:solidFill>
              </a:rPr>
              <a:t>Ministerio de Ambiente y Desarrollo Sostenible</a:t>
            </a:r>
            <a:r>
              <a:rPr lang="es-CO" sz="1400" dirty="0" smtClean="0">
                <a:solidFill>
                  <a:schemeClr val="tx1"/>
                </a:solidFill>
              </a:rPr>
              <a:t>, del </a:t>
            </a:r>
            <a:r>
              <a:rPr lang="es-CO" sz="1400" dirty="0">
                <a:solidFill>
                  <a:schemeClr val="tx1"/>
                </a:solidFill>
              </a:rPr>
              <a:t>Departamento Administrativo para la Prosperidad </a:t>
            </a:r>
            <a:r>
              <a:rPr lang="es-CO" sz="1400" dirty="0" smtClean="0">
                <a:solidFill>
                  <a:schemeClr val="tx1"/>
                </a:solidFill>
              </a:rPr>
              <a:t>Social, de </a:t>
            </a:r>
            <a:r>
              <a:rPr lang="es-CO" sz="1400" dirty="0">
                <a:solidFill>
                  <a:schemeClr val="tx1"/>
                </a:solidFill>
              </a:rPr>
              <a:t>la Unidad Nacional para la Gestión de Riesgo de Desastre, </a:t>
            </a:r>
            <a:r>
              <a:rPr lang="es-CO" sz="1400" dirty="0" smtClean="0">
                <a:solidFill>
                  <a:schemeClr val="tx1"/>
                </a:solidFill>
              </a:rPr>
              <a:t>la Superintendencia </a:t>
            </a:r>
            <a:r>
              <a:rPr lang="es-CO" sz="1400" dirty="0">
                <a:solidFill>
                  <a:schemeClr val="tx1"/>
                </a:solidFill>
              </a:rPr>
              <a:t>Nacional de Salud</a:t>
            </a:r>
            <a:r>
              <a:rPr lang="es-CO" sz="1400" dirty="0" smtClean="0">
                <a:solidFill>
                  <a:schemeClr val="tx1"/>
                </a:solidFill>
              </a:rPr>
              <a:t>, la Presidencia </a:t>
            </a:r>
            <a:r>
              <a:rPr lang="es-CO" sz="1400" dirty="0">
                <a:solidFill>
                  <a:schemeClr val="tx1"/>
                </a:solidFill>
              </a:rPr>
              <a:t>de la República y la Nación</a:t>
            </a:r>
            <a:r>
              <a:rPr lang="es-CO" sz="1400" dirty="0" smtClean="0">
                <a:solidFill>
                  <a:schemeClr val="tx1"/>
                </a:solidFill>
              </a:rPr>
              <a:t>, el </a:t>
            </a:r>
            <a:r>
              <a:rPr lang="es-CO" sz="1400" dirty="0">
                <a:solidFill>
                  <a:schemeClr val="tx1"/>
                </a:solidFill>
              </a:rPr>
              <a:t>Ministerio de Agricultura y Desarrollo Rural </a:t>
            </a:r>
            <a:r>
              <a:rPr lang="es-CO" sz="1400" dirty="0" smtClean="0">
                <a:solidFill>
                  <a:schemeClr val="tx1"/>
                </a:solidFill>
              </a:rPr>
              <a:t>y </a:t>
            </a:r>
            <a:r>
              <a:rPr lang="es-CO" sz="1400" dirty="0">
                <a:solidFill>
                  <a:schemeClr val="tx1"/>
                </a:solidFill>
              </a:rPr>
              <a:t>del Ministerio de Salud y Protección </a:t>
            </a:r>
            <a:r>
              <a:rPr lang="es-CO" sz="1400" dirty="0" smtClean="0">
                <a:solidFill>
                  <a:schemeClr val="tx1"/>
                </a:solidFill>
              </a:rPr>
              <a:t>Social. Está pendiente pasarse el </a:t>
            </a:r>
            <a:r>
              <a:rPr lang="es-CO" sz="1400" dirty="0">
                <a:solidFill>
                  <a:schemeClr val="tx1"/>
                </a:solidFill>
              </a:rPr>
              <a:t>proceso al </a:t>
            </a:r>
            <a:r>
              <a:rPr lang="es-CO" sz="1400" dirty="0" smtClean="0">
                <a:solidFill>
                  <a:schemeClr val="tx1"/>
                </a:solidFill>
              </a:rPr>
              <a:t>Despacho para conceder la impugnación, </a:t>
            </a:r>
            <a:r>
              <a:rPr lang="es-CO" sz="1400" dirty="0">
                <a:solidFill>
                  <a:schemeClr val="tx1"/>
                </a:solidFill>
              </a:rPr>
              <a:t>por cuanto aun se encuentra en </a:t>
            </a:r>
            <a:r>
              <a:rPr lang="es-CO" sz="1400" dirty="0" smtClean="0">
                <a:solidFill>
                  <a:schemeClr val="tx1"/>
                </a:solidFill>
              </a:rPr>
              <a:t>traslado, </a:t>
            </a:r>
            <a:r>
              <a:rPr lang="es-CO" sz="1400" dirty="0">
                <a:solidFill>
                  <a:schemeClr val="tx1"/>
                </a:solidFill>
              </a:rPr>
              <a:t>debido a que la ultima notificación se realizó el día 8 </a:t>
            </a:r>
            <a:r>
              <a:rPr lang="es-CO" sz="1400" dirty="0" smtClean="0">
                <a:solidFill>
                  <a:schemeClr val="tx1"/>
                </a:solidFill>
              </a:rPr>
              <a:t>de junio de 2016.</a:t>
            </a:r>
          </a:p>
          <a:p>
            <a:pPr algn="r"/>
            <a:r>
              <a:rPr lang="es-CO" sz="1600" dirty="0" smtClean="0">
                <a:solidFill>
                  <a:schemeClr val="tx1"/>
                </a:solidFill>
              </a:rPr>
              <a:t>  </a:t>
            </a:r>
            <a:endParaRPr lang="es-CO" sz="1600" dirty="0">
              <a:solidFill>
                <a:schemeClr val="tx1"/>
              </a:solidFill>
            </a:endParaRPr>
          </a:p>
        </p:txBody>
      </p:sp>
      <p:sp>
        <p:nvSpPr>
          <p:cNvPr id="6" name="Rectángulo redondeado 5"/>
          <p:cNvSpPr/>
          <p:nvPr/>
        </p:nvSpPr>
        <p:spPr>
          <a:xfrm>
            <a:off x="6584372" y="290947"/>
            <a:ext cx="5103669" cy="862445"/>
          </a:xfrm>
          <a:prstGeom prst="roundRect">
            <a:avLst/>
          </a:prstGeom>
          <a:solidFill>
            <a:schemeClr val="accent6">
              <a:lumMod val="40000"/>
              <a:lumOff val="6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b="1" dirty="0" smtClean="0">
                <a:solidFill>
                  <a:schemeClr val="tx1"/>
                </a:solidFill>
              </a:rPr>
              <a:t>Acción de tutela Radicado N° 44001-22-14-002-2016-00003-00, Tribunal Superior de Riohacha, mayo 31 de 2016 </a:t>
            </a:r>
            <a:endParaRPr lang="es-CO" b="1" dirty="0">
              <a:solidFill>
                <a:schemeClr val="tx1"/>
              </a:solidFill>
            </a:endParaRPr>
          </a:p>
        </p:txBody>
      </p:sp>
      <p:sp>
        <p:nvSpPr>
          <p:cNvPr id="7" name="Rectángulo redondeado 6"/>
          <p:cNvSpPr/>
          <p:nvPr/>
        </p:nvSpPr>
        <p:spPr>
          <a:xfrm>
            <a:off x="737753" y="322119"/>
            <a:ext cx="5049982" cy="831273"/>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CO" b="1" dirty="0" smtClean="0">
                <a:solidFill>
                  <a:schemeClr val="tx1"/>
                </a:solidFill>
              </a:rPr>
              <a:t>Corte Suprema de Justicia -Sala de Casación Civil-, Radicado N° 44001-22-14-000.2016-00003-01. ATC2359-2016. </a:t>
            </a:r>
          </a:p>
        </p:txBody>
      </p:sp>
    </p:spTree>
    <p:extLst>
      <p:ext uri="{BB962C8B-B14F-4D97-AF65-F5344CB8AC3E}">
        <p14:creationId xmlns:p14="http://schemas.microsoft.com/office/powerpoint/2010/main" val="175838548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D7E64D-B6E6-4C7A-BC97-21907E1EECB7}"/>
</file>

<file path=customXml/itemProps2.xml><?xml version="1.0" encoding="utf-8"?>
<ds:datastoreItem xmlns:ds="http://schemas.openxmlformats.org/officeDocument/2006/customXml" ds:itemID="{C4CB4D83-80AF-4774-A1A8-1BD653C91ACD}"/>
</file>

<file path=customXml/itemProps3.xml><?xml version="1.0" encoding="utf-8"?>
<ds:datastoreItem xmlns:ds="http://schemas.openxmlformats.org/officeDocument/2006/customXml" ds:itemID="{415F5D67-3501-4799-B29C-DA2D9A26BE5C}"/>
</file>

<file path=docProps/app.xml><?xml version="1.0" encoding="utf-8"?>
<Properties xmlns="http://schemas.openxmlformats.org/officeDocument/2006/extended-properties" xmlns:vt="http://schemas.openxmlformats.org/officeDocument/2006/docPropsVTypes">
  <TotalTime>145</TotalTime>
  <Words>366</Words>
  <Application>Microsoft Office PowerPoint</Application>
  <PresentationFormat>Panorámica</PresentationFormat>
  <Paragraphs>12</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Leonardo Angarita Rodriguez</dc:creator>
  <cp:lastModifiedBy>Maria Clara Velandia Arango</cp:lastModifiedBy>
  <cp:revision>26</cp:revision>
  <cp:lastPrinted>2016-06-15T21:08:06Z</cp:lastPrinted>
  <dcterms:created xsi:type="dcterms:W3CDTF">2016-05-18T15:04:37Z</dcterms:created>
  <dcterms:modified xsi:type="dcterms:W3CDTF">2016-06-27T14:31:28Z</dcterms:modified>
</cp:coreProperties>
</file>