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olors10.xml" ContentType="application/vnd.ms-office.chartcolorstyle+xml"/>
  <Override PartName="/ppt/charts/chart16.xml" ContentType="application/vnd.openxmlformats-officedocument.drawingml.chart+xml"/>
  <Override PartName="/ppt/charts/style11.xml" ContentType="application/vnd.ms-office.chartstyle+xml"/>
  <Override PartName="/ppt/charts/style8.xml" ContentType="application/vnd.ms-office.chartstyle+xml"/>
  <Override PartName="/ppt/charts/colors11.xml" ContentType="application/vnd.ms-office.chartcolorstyle+xml"/>
  <Override PartName="/ppt/theme/themeOverride1.xml" ContentType="application/vnd.openxmlformats-officedocument.themeOverrid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2.xml" ContentType="application/vnd.openxmlformats-officedocument.themeOverride+xml"/>
  <Override PartName="/ppt/charts/chart13.xml" ContentType="application/vnd.openxmlformats-officedocument.drawingml.chart+xml"/>
  <Override PartName="/ppt/theme/themeOverride3.xml" ContentType="application/vnd.openxmlformats-officedocument.themeOverride+xml"/>
  <Override PartName="/ppt/charts/chart14.xml" ContentType="application/vnd.openxmlformats-officedocument.drawingml.chart+xml"/>
  <Override PartName="/ppt/theme/themeOverride4.xml" ContentType="application/vnd.openxmlformats-officedocument.themeOverride+xml"/>
  <Override PartName="/ppt/charts/style10.xml" ContentType="application/vnd.ms-office.chartstyle+xml"/>
  <Override PartName="/ppt/charts/chart11.xml" ContentType="application/vnd.openxmlformats-officedocument.drawingml.chart+xml"/>
  <Override PartName="/ppt/charts/chart15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2" r:id="rId4"/>
    <p:sldId id="264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5" r:id="rId14"/>
    <p:sldId id="277" r:id="rId15"/>
    <p:sldId id="276" r:id="rId16"/>
    <p:sldId id="273" r:id="rId17"/>
    <p:sldId id="261" r:id="rId18"/>
  </p:sldIdLst>
  <p:sldSz cx="9144000" cy="5143500" type="screen16x9"/>
  <p:notesSz cx="6858000" cy="9144000"/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1F32A655-01CB-49C8-AC4A-CD7964E36020}">
          <p14:sldIdLst>
            <p14:sldId id="256"/>
            <p14:sldId id="257"/>
            <p14:sldId id="262"/>
            <p14:sldId id="264"/>
            <p14:sldId id="263"/>
            <p14:sldId id="265"/>
            <p14:sldId id="266"/>
            <p14:sldId id="267"/>
            <p14:sldId id="268"/>
            <p14:sldId id="269"/>
            <p14:sldId id="270"/>
            <p14:sldId id="271"/>
            <p14:sldId id="275"/>
            <p14:sldId id="277"/>
            <p14:sldId id="276"/>
            <p14:sldId id="273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B0C926-FB16-4057-8FBC-7729F760AAB2}" v="58" dt="2023-04-19T19:35:49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3969" autoAdjust="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INFORME%20PQRSDF%20TRIMESTRAL/Reporte%20PQRSDF%201%20TRIM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ack%20up%20supervision.conalcre\OTROS\INFORMES%20MENSUALES\2022\Copia%20de%20Encuestas%20consolidadas%20a%20dic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ck%20up%20supervision.conalcre\OTROS\INFORMES%20MENSUALES\2022\Copia%20de%20Encuestas%20consolidadas%20a%20dic%202022.xlsx" TargetMode="External"/><Relationship Id="rId1" Type="http://schemas.openxmlformats.org/officeDocument/2006/relationships/themeOverride" Target="../theme/themeOverride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D:\Back%20up%20supervision.conalcre\OTROS\INFORMES%20MENSUALES\2022\Copia%20de%20Encuestas%20consolidadas%20a%20dic%202022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ck%20up%20supervision.conalcre\OTROS\INFORMES%20MENSUALES\2022\Copia%20de%20Encuestas%20consolidadas%20a%20dic%202022.xlsx" TargetMode="External"/><Relationship Id="rId1" Type="http://schemas.openxmlformats.org/officeDocument/2006/relationships/themeOverride" Target="../theme/themeOverride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ck%20up%20supervision.conalcre\OTROS\INFORMES%20MENSUALES\2022\Copia%20de%20Encuestas%20consolidadas%20a%20dic%202022.xlsx" TargetMode="External"/><Relationship Id="rId1" Type="http://schemas.openxmlformats.org/officeDocument/2006/relationships/themeOverride" Target="../theme/themeOverride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ack%20up%20supervision.conalcre\OTROS\INFORMES%20MENSUALES\2022\Copia%20de%20Encuestas%20consolidadas%20a%20dic%20202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ack%20up%20supervision.conalcre\OTROS\INFORMES%20MENSUALES\2022\Copia%20de%20Encuestas%20consolidadas%20a%20dic%20202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INFORME%20PQRSDF%20TRIMESTRAL/Reporte%20PQRSDF%201%20TRIM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INFORME%20PQRSDF%20TRIMESTRAL/Reporte%20PQRSDF%201%20TRIM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INFORME%20PQRSDF%20TRIMESTRAL/Reporte%20PQRSDF%201%20TRIM%202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INFORME%20PQRSDF%20TRIMESTRAL/Reporte%20PQRSDF%201%20TRIM%2020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INFORME%20PQRSDF%20TRIMESTRAL/Reporte%20PQRSDF%201%20TRIM%20202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procuraduriagovco-my.sharepoint.com/personal/jcrodriguez_procuraduria_gov_co/Documents/INFORME%20PQRSDF%20TRIMESTRAL/Reporte%20PQRSDF%201%20TRIM%2020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ack%20up%20supervision.conalcre\OTROS\INFORMES%20MENSUALES\2022\Copia%20de%20Encuestas%20consolidadas%20a%20dic%20202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ack%20up%20supervision.conalcre\OTROS\INFORMES%20MENSUALES\2022\Copia%20de%20Encuestas%20consolidadas%20a%20dic%20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TOTAL DE PQRSDF RECIBIDAS TERCER TRIMESTRE</a:t>
            </a:r>
            <a:endParaRPr lang="es-CO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7020-476A-B5A4-59C0C6469DB7}"/>
              </c:ext>
            </c:extLst>
          </c:dPt>
          <c:dPt>
            <c:idx val="1"/>
            <c:invertIfNegative val="0"/>
            <c:bubble3D val="0"/>
            <c:spPr>
              <a:solidFill>
                <a:srgbClr val="FF99FF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7020-476A-B5A4-59C0C6469DB7}"/>
              </c:ext>
            </c:extLst>
          </c:dPt>
          <c:dLbls>
            <c:dLbl>
              <c:idx val="0"/>
              <c:layout>
                <c:manualLayout>
                  <c:x val="2.2774323409412361E-2"/>
                  <c:y val="-9.3285046986991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20-476A-B5A4-59C0C6469DB7}"/>
                </c:ext>
              </c:extLst>
            </c:dLbl>
            <c:dLbl>
              <c:idx val="1"/>
              <c:layout>
                <c:manualLayout>
                  <c:x val="8.2815721488772361E-3"/>
                  <c:y val="-3.8600709098065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20-476A-B5A4-59C0C6469DB7}"/>
                </c:ext>
              </c:extLst>
            </c:dLbl>
            <c:dLbl>
              <c:idx val="2"/>
              <c:layout>
                <c:manualLayout>
                  <c:x val="2.8985502521070326E-2"/>
                  <c:y val="-5.7901063647098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20-476A-B5A4-59C0C6469D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Hoja1!$I$2:$K$2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Hoja1!$I$3:$K$3</c:f>
              <c:numCache>
                <c:formatCode>General</c:formatCode>
                <c:ptCount val="3"/>
                <c:pt idx="0">
                  <c:v>47416</c:v>
                </c:pt>
                <c:pt idx="1">
                  <c:v>66082</c:v>
                </c:pt>
                <c:pt idx="2">
                  <c:v>71227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020-476A-B5A4-59C0C6469D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74561008"/>
        <c:axId val="774535088"/>
        <c:axId val="0"/>
      </c:bar3DChart>
      <c:catAx>
        <c:axId val="77456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74535088"/>
        <c:crosses val="autoZero"/>
        <c:auto val="1"/>
        <c:lblAlgn val="ctr"/>
        <c:lblOffset val="100"/>
        <c:noMultiLvlLbl val="0"/>
      </c:catAx>
      <c:valAx>
        <c:axId val="774535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74561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[Copia de Encuestas consolidadas a dic 2022.xlsx]PBX!TablaDinámica7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es-CO" b="1">
                <a:solidFill>
                  <a:schemeClr val="tx1">
                    <a:lumMod val="50000"/>
                    <a:lumOff val="50000"/>
                  </a:schemeClr>
                </a:solidFill>
              </a:rPr>
              <a:t>¿La información recibida fue clara y completa?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PBX!$K$62</c:f>
              <c:strCache>
                <c:ptCount val="1"/>
                <c:pt idx="0">
                  <c:v> Bueno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PBX!$J$63:$J$66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PBX!$K$63:$K$66</c:f>
              <c:numCache>
                <c:formatCode>General</c:formatCode>
                <c:ptCount val="3"/>
                <c:pt idx="0">
                  <c:v>1008</c:v>
                </c:pt>
                <c:pt idx="1">
                  <c:v>32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16-46E8-928E-6D8EAB5EB134}"/>
            </c:ext>
          </c:extLst>
        </c:ser>
        <c:ser>
          <c:idx val="1"/>
          <c:order val="1"/>
          <c:tx>
            <c:strRef>
              <c:f>PBX!$L$62</c:f>
              <c:strCache>
                <c:ptCount val="1"/>
                <c:pt idx="0">
                  <c:v> Malo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PBX!$J$63:$J$66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PBX!$L$63:$L$66</c:f>
              <c:numCache>
                <c:formatCode>General</c:formatCode>
                <c:ptCount val="3"/>
                <c:pt idx="0">
                  <c:v>6</c:v>
                </c:pt>
                <c:pt idx="1">
                  <c:v>1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16-46E8-928E-6D8EAB5EB134}"/>
            </c:ext>
          </c:extLst>
        </c:ser>
        <c:ser>
          <c:idx val="2"/>
          <c:order val="2"/>
          <c:tx>
            <c:strRef>
              <c:f>PBX!$M$62</c:f>
              <c:strCache>
                <c:ptCount val="1"/>
                <c:pt idx="0">
                  <c:v> 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PBX!$J$63:$J$66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PBX!$M$63:$M$66</c:f>
              <c:numCache>
                <c:formatCode>General</c:formatCode>
                <c:ptCount val="3"/>
                <c:pt idx="0">
                  <c:v>11</c:v>
                </c:pt>
                <c:pt idx="1">
                  <c:v>13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16-46E8-928E-6D8EAB5EB1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160240"/>
        <c:axId val="82166896"/>
      </c:barChart>
      <c:catAx>
        <c:axId val="8216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166896"/>
        <c:crosses val="autoZero"/>
        <c:auto val="1"/>
        <c:lblAlgn val="ctr"/>
        <c:lblOffset val="100"/>
        <c:noMultiLvlLbl val="0"/>
      </c:catAx>
      <c:valAx>
        <c:axId val="82166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1602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[Copia de Encuestas consolidadas a dic 2022.xlsx]Estadistica sede!TablaDinámica1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El uso de los formularios fue: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 sede'!$L$4</c:f>
              <c:strCache>
                <c:ptCount val="1"/>
                <c:pt idx="0">
                  <c:v> Muy facil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sede'!$L$5:$L$8</c:f>
              <c:numCache>
                <c:formatCode>General</c:formatCode>
                <c:ptCount val="3"/>
                <c:pt idx="0">
                  <c:v>42</c:v>
                </c:pt>
                <c:pt idx="1">
                  <c:v>57</c:v>
                </c:pt>
                <c:pt idx="2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4-4C51-B856-6E9F2F256556}"/>
            </c:ext>
          </c:extLst>
        </c:ser>
        <c:ser>
          <c:idx val="1"/>
          <c:order val="1"/>
          <c:tx>
            <c:strRef>
              <c:f>'Estadistica sede'!$M$4</c:f>
              <c:strCache>
                <c:ptCount val="1"/>
                <c:pt idx="0">
                  <c:v> Complicado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sede'!$M$5:$M$8</c:f>
              <c:numCache>
                <c:formatCode>General</c:formatCode>
                <c:ptCount val="3"/>
                <c:pt idx="0">
                  <c:v>22</c:v>
                </c:pt>
                <c:pt idx="1">
                  <c:v>35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54-4C51-B856-6E9F2F256556}"/>
            </c:ext>
          </c:extLst>
        </c:ser>
        <c:ser>
          <c:idx val="2"/>
          <c:order val="2"/>
          <c:tx>
            <c:strRef>
              <c:f>'Estadistica sede'!$N$4</c:f>
              <c:strCache>
                <c:ptCount val="1"/>
                <c:pt idx="0">
                  <c:v> Adecuado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sede'!$N$5:$N$8</c:f>
              <c:numCache>
                <c:formatCode>General</c:formatCode>
                <c:ptCount val="3"/>
                <c:pt idx="0">
                  <c:v>138</c:v>
                </c:pt>
                <c:pt idx="1">
                  <c:v>107</c:v>
                </c:pt>
                <c:pt idx="2">
                  <c:v>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54-4C51-B856-6E9F2F2565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184752"/>
        <c:axId val="91185168"/>
      </c:barChart>
      <c:catAx>
        <c:axId val="9118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5168"/>
        <c:crosses val="autoZero"/>
        <c:auto val="1"/>
        <c:lblAlgn val="ctr"/>
        <c:lblOffset val="100"/>
        <c:noMultiLvlLbl val="0"/>
      </c:catAx>
      <c:valAx>
        <c:axId val="9118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4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</c:plotArea>
    <c:plotVisOnly val="1"/>
    <c:dispBlanksAs val="gap"/>
    <c:showDLblsOverMax val="0"/>
    <c:extLst/>
  </c:chart>
  <c:txPr>
    <a:bodyPr/>
    <a:lstStyle/>
    <a:p>
      <a:pPr>
        <a:defRPr/>
      </a:pPr>
      <a:endParaRPr lang="es-CO"/>
    </a:p>
  </c:txPr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[Copia de Encuestas consolidadas a dic 2022.xlsx]Estadistica sede!TablaDinámica2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¿cuál fue su nivel de satisfacción con respecto a la radicación realizada?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 sede'!$M$39</c:f>
              <c:strCache>
                <c:ptCount val="1"/>
                <c:pt idx="0">
                  <c:v> Malo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sede'!$L$40:$L$43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sede'!$M$40:$M$43</c:f>
              <c:numCache>
                <c:formatCode>General</c:formatCode>
                <c:ptCount val="3"/>
                <c:pt idx="0">
                  <c:v>3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23-4D89-8D8E-C22FDA514F2F}"/>
            </c:ext>
          </c:extLst>
        </c:ser>
        <c:ser>
          <c:idx val="1"/>
          <c:order val="1"/>
          <c:tx>
            <c:strRef>
              <c:f>'Estadistica sede'!$N$39</c:f>
              <c:strCache>
                <c:ptCount val="1"/>
                <c:pt idx="0">
                  <c:v> Regular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sede'!$L$40:$L$43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sede'!$N$40:$N$43</c:f>
              <c:numCache>
                <c:formatCode>General</c:formatCode>
                <c:ptCount val="3"/>
                <c:pt idx="0">
                  <c:v>6</c:v>
                </c:pt>
                <c:pt idx="1">
                  <c:v>18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23-4D89-8D8E-C22FDA514F2F}"/>
            </c:ext>
          </c:extLst>
        </c:ser>
        <c:ser>
          <c:idx val="2"/>
          <c:order val="2"/>
          <c:tx>
            <c:strRef>
              <c:f>'Estadistica sede'!$O$39</c:f>
              <c:strCache>
                <c:ptCount val="1"/>
                <c:pt idx="0">
                  <c:v> Bueno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sede'!$L$40:$L$43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sede'!$O$40:$O$43</c:f>
              <c:numCache>
                <c:formatCode>General</c:formatCode>
                <c:ptCount val="3"/>
                <c:pt idx="0">
                  <c:v>73</c:v>
                </c:pt>
                <c:pt idx="1">
                  <c:v>60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23-4D89-8D8E-C22FDA514F2F}"/>
            </c:ext>
          </c:extLst>
        </c:ser>
        <c:ser>
          <c:idx val="3"/>
          <c:order val="3"/>
          <c:tx>
            <c:strRef>
              <c:f>'Estadistica sede'!$P$39</c:f>
              <c:strCache>
                <c:ptCount val="1"/>
                <c:pt idx="0">
                  <c:v> Excelente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sede'!$L$40:$L$43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sede'!$P$40:$P$43</c:f>
              <c:numCache>
                <c:formatCode>General</c:formatCode>
                <c:ptCount val="3"/>
                <c:pt idx="0">
                  <c:v>117</c:v>
                </c:pt>
                <c:pt idx="1">
                  <c:v>115</c:v>
                </c:pt>
                <c:pt idx="2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23-4D89-8D8E-C22FDA514F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184752"/>
        <c:axId val="91185168"/>
      </c:barChart>
      <c:catAx>
        <c:axId val="9118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5168"/>
        <c:crosses val="autoZero"/>
        <c:auto val="1"/>
        <c:lblAlgn val="ctr"/>
        <c:lblOffset val="100"/>
        <c:noMultiLvlLbl val="0"/>
      </c:catAx>
      <c:valAx>
        <c:axId val="9118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4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[Copia de Encuestas consolidadas a dic 2022.xlsx]Estadistica sede!TablaDinámica30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Las opciones de la Sede Electrónica le parecieron: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 sede'!$M$62</c:f>
              <c:strCache>
                <c:ptCount val="1"/>
                <c:pt idx="0">
                  <c:v> Excelente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sede'!$L$63:$L$66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sede'!$M$63:$M$66</c:f>
              <c:numCache>
                <c:formatCode>General</c:formatCode>
                <c:ptCount val="3"/>
                <c:pt idx="0">
                  <c:v>113</c:v>
                </c:pt>
                <c:pt idx="1">
                  <c:v>111</c:v>
                </c:pt>
                <c:pt idx="2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F7-4E3D-8100-35AA061B1314}"/>
            </c:ext>
          </c:extLst>
        </c:ser>
        <c:ser>
          <c:idx val="1"/>
          <c:order val="1"/>
          <c:tx>
            <c:strRef>
              <c:f>'Estadistica sede'!$N$62</c:f>
              <c:strCache>
                <c:ptCount val="1"/>
                <c:pt idx="0">
                  <c:v> Bueno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sede'!$L$63:$L$66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sede'!$N$63:$N$66</c:f>
              <c:numCache>
                <c:formatCode>General</c:formatCode>
                <c:ptCount val="3"/>
                <c:pt idx="0">
                  <c:v>72</c:v>
                </c:pt>
                <c:pt idx="1">
                  <c:v>63</c:v>
                </c:pt>
                <c:pt idx="2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F7-4E3D-8100-35AA061B1314}"/>
            </c:ext>
          </c:extLst>
        </c:ser>
        <c:ser>
          <c:idx val="2"/>
          <c:order val="2"/>
          <c:tx>
            <c:strRef>
              <c:f>'Estadistica sede'!$O$62</c:f>
              <c:strCache>
                <c:ptCount val="1"/>
                <c:pt idx="0">
                  <c:v> Regular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sede'!$L$63:$L$66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sede'!$O$63:$O$66</c:f>
              <c:numCache>
                <c:formatCode>General</c:formatCode>
                <c:ptCount val="3"/>
                <c:pt idx="0">
                  <c:v>8</c:v>
                </c:pt>
                <c:pt idx="1">
                  <c:v>15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F7-4E3D-8100-35AA061B1314}"/>
            </c:ext>
          </c:extLst>
        </c:ser>
        <c:ser>
          <c:idx val="3"/>
          <c:order val="3"/>
          <c:tx>
            <c:strRef>
              <c:f>'Estadistica sede'!$P$62</c:f>
              <c:strCache>
                <c:ptCount val="1"/>
                <c:pt idx="0">
                  <c:v> Malo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sede'!$L$63:$L$66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sede'!$P$63:$P$66</c:f>
              <c:numCache>
                <c:formatCode>General</c:formatCode>
                <c:ptCount val="3"/>
                <c:pt idx="0">
                  <c:v>2</c:v>
                </c:pt>
                <c:pt idx="1">
                  <c:v>10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F7-4E3D-8100-35AA061B13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184752"/>
        <c:axId val="91185168"/>
      </c:barChart>
      <c:catAx>
        <c:axId val="9118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5168"/>
        <c:crosses val="autoZero"/>
        <c:auto val="1"/>
        <c:lblAlgn val="ctr"/>
        <c:lblOffset val="100"/>
        <c:noMultiLvlLbl val="0"/>
      </c:catAx>
      <c:valAx>
        <c:axId val="9118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4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</c:plotArea>
    <c:plotVisOnly val="1"/>
    <c:dispBlanksAs val="gap"/>
    <c:showDLblsOverMax val="0"/>
    <c:extLst/>
  </c:chart>
  <c:txPr>
    <a:bodyPr/>
    <a:lstStyle/>
    <a:p>
      <a:pPr>
        <a:defRPr/>
      </a:pPr>
      <a:endParaRPr lang="es-CO"/>
    </a:p>
  </c:txPr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[Copia de Encuestas consolidadas a dic 2022.xlsx]Estadistica sede!TablaDinámica31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¿Volvería a utilizar la sede electrónica?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'Estadistica sede'!$M$89</c:f>
              <c:strCache>
                <c:ptCount val="1"/>
                <c:pt idx="0">
                  <c:v> Totalmente probable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sede'!$L$90:$L$93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sede'!$M$90:$M$93</c:f>
              <c:numCache>
                <c:formatCode>General</c:formatCode>
                <c:ptCount val="3"/>
                <c:pt idx="0">
                  <c:v>147</c:v>
                </c:pt>
                <c:pt idx="1">
                  <c:v>140</c:v>
                </c:pt>
                <c:pt idx="2">
                  <c:v>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F-48AA-82F2-A0D3AA7383FF}"/>
            </c:ext>
          </c:extLst>
        </c:ser>
        <c:ser>
          <c:idx val="1"/>
          <c:order val="1"/>
          <c:tx>
            <c:strRef>
              <c:f>'Estadistica sede'!$N$89</c:f>
              <c:strCache>
                <c:ptCount val="1"/>
                <c:pt idx="0">
                  <c:v> Probablemente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sede'!$L$90:$L$93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sede'!$N$90:$N$93</c:f>
              <c:numCache>
                <c:formatCode>General</c:formatCode>
                <c:ptCount val="3"/>
                <c:pt idx="0">
                  <c:v>49</c:v>
                </c:pt>
                <c:pt idx="1">
                  <c:v>35</c:v>
                </c:pt>
                <c:pt idx="2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3F-48AA-82F2-A0D3AA7383FF}"/>
            </c:ext>
          </c:extLst>
        </c:ser>
        <c:ser>
          <c:idx val="2"/>
          <c:order val="2"/>
          <c:tx>
            <c:strRef>
              <c:f>'Estadistica sede'!$O$89</c:f>
              <c:strCache>
                <c:ptCount val="1"/>
                <c:pt idx="0">
                  <c:v> Quizá la utilizaría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sede'!$L$90:$L$93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sede'!$O$90:$O$93</c:f>
              <c:numCache>
                <c:formatCode>General</c:formatCode>
                <c:ptCount val="3"/>
                <c:pt idx="0">
                  <c:v>3</c:v>
                </c:pt>
                <c:pt idx="1">
                  <c:v>16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3F-48AA-82F2-A0D3AA7383FF}"/>
            </c:ext>
          </c:extLst>
        </c:ser>
        <c:ser>
          <c:idx val="3"/>
          <c:order val="3"/>
          <c:tx>
            <c:strRef>
              <c:f>'Estadistica sede'!$P$89</c:f>
              <c:strCache>
                <c:ptCount val="1"/>
                <c:pt idx="0">
                  <c:v> Definitivamente no la volvería a utilizar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'Estadistica sede'!$L$90:$L$93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'Estadistica sede'!$P$90:$P$93</c:f>
              <c:numCache>
                <c:formatCode>General</c:formatCode>
                <c:ptCount val="3"/>
                <c:pt idx="0">
                  <c:v>2</c:v>
                </c:pt>
                <c:pt idx="1">
                  <c:v>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33F-48AA-82F2-A0D3AA738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184752"/>
        <c:axId val="91185168"/>
      </c:barChart>
      <c:catAx>
        <c:axId val="9118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5168"/>
        <c:crosses val="autoZero"/>
        <c:auto val="1"/>
        <c:lblAlgn val="ctr"/>
        <c:lblOffset val="100"/>
        <c:noMultiLvlLbl val="0"/>
      </c:catAx>
      <c:valAx>
        <c:axId val="9118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4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</c:plotArea>
    <c:plotVisOnly val="1"/>
    <c:dispBlanksAs val="gap"/>
    <c:showDLblsOverMax val="0"/>
    <c:extLst/>
  </c:chart>
  <c:txPr>
    <a:bodyPr/>
    <a:lstStyle/>
    <a:p>
      <a:pPr>
        <a:defRPr/>
      </a:pPr>
      <a:endParaRPr lang="es-CO"/>
    </a:p>
  </c:txPr>
  <c:externalData r:id="rId2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[Copia de Encuestas consolidadas a dic 2022.xlsx]Ventanilla!TablaDinámica4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 baseline="0">
                <a:solidFill>
                  <a:srgbClr val="C00000"/>
                </a:solidFill>
              </a:rPr>
              <a:t>Ventanilla</a:t>
            </a:r>
            <a:endParaRPr lang="es-CO" b="1">
              <a:solidFill>
                <a:srgbClr val="C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0.14231478392927802"/>
          <c:y val="0.20228225441625294"/>
          <c:w val="0.83919523447011402"/>
          <c:h val="0.53553362561667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Ventanilla!$L$4</c:f>
              <c:strCache>
                <c:ptCount val="1"/>
                <c:pt idx="0">
                  <c:v> Malo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Ventanilla!$K$5:$K$8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Ventanilla!$L$5:$L$8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0E-464E-8FF3-951706E2C7E3}"/>
            </c:ext>
          </c:extLst>
        </c:ser>
        <c:ser>
          <c:idx val="1"/>
          <c:order val="1"/>
          <c:tx>
            <c:strRef>
              <c:f>Ventanilla!$M$4</c:f>
              <c:strCache>
                <c:ptCount val="1"/>
                <c:pt idx="0">
                  <c:v> Regular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Ventanilla!$K$5:$K$8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Ventanilla!$M$5:$M$8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0E-464E-8FF3-951706E2C7E3}"/>
            </c:ext>
          </c:extLst>
        </c:ser>
        <c:ser>
          <c:idx val="2"/>
          <c:order val="2"/>
          <c:tx>
            <c:strRef>
              <c:f>Ventanilla!$N$4</c:f>
              <c:strCache>
                <c:ptCount val="1"/>
                <c:pt idx="0">
                  <c:v> Bueno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Ventanilla!$K$5:$K$8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Ventanilla!$N$5:$N$8</c:f>
              <c:numCache>
                <c:formatCode>General</c:formatCode>
                <c:ptCount val="3"/>
                <c:pt idx="0">
                  <c:v>81</c:v>
                </c:pt>
                <c:pt idx="1">
                  <c:v>30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0E-464E-8FF3-951706E2C7E3}"/>
            </c:ext>
          </c:extLst>
        </c:ser>
        <c:ser>
          <c:idx val="3"/>
          <c:order val="3"/>
          <c:tx>
            <c:strRef>
              <c:f>Ventanilla!$O$4</c:f>
              <c:strCache>
                <c:ptCount val="1"/>
                <c:pt idx="0">
                  <c:v> Excelente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Ventanilla!$K$5:$K$8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Ventanilla!$O$5:$O$8</c:f>
              <c:numCache>
                <c:formatCode>General</c:formatCode>
                <c:ptCount val="3"/>
                <c:pt idx="0">
                  <c:v>1324</c:v>
                </c:pt>
                <c:pt idx="1">
                  <c:v>549</c:v>
                </c:pt>
                <c:pt idx="2">
                  <c:v>1565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0E-464E-8FF3-951706E2C7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394416"/>
        <c:axId val="91186832"/>
      </c:barChart>
      <c:catAx>
        <c:axId val="9139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186832"/>
        <c:crosses val="autoZero"/>
        <c:auto val="1"/>
        <c:lblAlgn val="ctr"/>
        <c:lblOffset val="100"/>
        <c:noMultiLvlLbl val="0"/>
      </c:catAx>
      <c:valAx>
        <c:axId val="9118683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13944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[Copia de Encuestas consolidadas a dic 2022.xlsx]ASESORIA PRESENCIAL!TablaDinámica5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es-CO" b="1">
                <a:solidFill>
                  <a:srgbClr val="C00000"/>
                </a:solidFill>
              </a:rPr>
              <a:t>Canal</a:t>
            </a:r>
            <a:r>
              <a:rPr lang="es-CO" b="1" baseline="0">
                <a:solidFill>
                  <a:srgbClr val="C00000"/>
                </a:solidFill>
              </a:rPr>
              <a:t> asesorias presenciales</a:t>
            </a:r>
            <a:endParaRPr lang="es-CO" b="1">
              <a:solidFill>
                <a:srgbClr val="C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'ASESORIA PRESENCIAL'!$K$4</c:f>
              <c:strCache>
                <c:ptCount val="1"/>
                <c:pt idx="0">
                  <c:v> Malo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'ASESORIA PRESENCIAL'!$J$5:$J$8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'ASESORIA PRESENCIAL'!$K$5:$K$8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6B-4813-9165-CFEA9C47E86F}"/>
            </c:ext>
          </c:extLst>
        </c:ser>
        <c:ser>
          <c:idx val="1"/>
          <c:order val="1"/>
          <c:tx>
            <c:strRef>
              <c:f>'ASESORIA PRESENCIAL'!$L$4</c:f>
              <c:strCache>
                <c:ptCount val="1"/>
                <c:pt idx="0">
                  <c:v> Regular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'ASESORIA PRESENCIAL'!$J$5:$J$8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'ASESORIA PRESENCIAL'!$L$5:$L$8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6B-4813-9165-CFEA9C47E86F}"/>
            </c:ext>
          </c:extLst>
        </c:ser>
        <c:ser>
          <c:idx val="2"/>
          <c:order val="2"/>
          <c:tx>
            <c:strRef>
              <c:f>'ASESORIA PRESENCIAL'!$M$4</c:f>
              <c:strCache>
                <c:ptCount val="1"/>
                <c:pt idx="0">
                  <c:v> Bueno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'ASESORIA PRESENCIAL'!$J$5:$J$8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'ASESORIA PRESENCIAL'!$M$5:$M$8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A6B-4813-9165-CFEA9C47E86F}"/>
            </c:ext>
          </c:extLst>
        </c:ser>
        <c:ser>
          <c:idx val="3"/>
          <c:order val="3"/>
          <c:tx>
            <c:strRef>
              <c:f>'ASESORIA PRESENCIAL'!$N$4</c:f>
              <c:strCache>
                <c:ptCount val="1"/>
                <c:pt idx="0">
                  <c:v> Excelente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'ASESORIA PRESENCIAL'!$J$5:$J$8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'ASESORIA PRESENCIAL'!$N$5:$N$8</c:f>
              <c:numCache>
                <c:formatCode>General</c:formatCode>
                <c:ptCount val="3"/>
                <c:pt idx="0">
                  <c:v>67</c:v>
                </c:pt>
                <c:pt idx="1">
                  <c:v>128</c:v>
                </c:pt>
                <c:pt idx="2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6B-4813-9165-CFEA9C47E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8366992"/>
        <c:axId val="1578389456"/>
      </c:barChart>
      <c:catAx>
        <c:axId val="157836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78389456"/>
        <c:crosses val="autoZero"/>
        <c:auto val="1"/>
        <c:lblAlgn val="ctr"/>
        <c:lblOffset val="100"/>
        <c:noMultiLvlLbl val="0"/>
      </c:catAx>
      <c:valAx>
        <c:axId val="157838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783669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D0C-4722-B060-5F2017CBC718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D0C-4722-B060-5F2017CBC718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AD0C-4722-B060-5F2017CBC718}"/>
              </c:ext>
            </c:extLst>
          </c:dPt>
          <c:dLbls>
            <c:dLbl>
              <c:idx val="0"/>
              <c:layout>
                <c:manualLayout>
                  <c:x val="2.9784063196622624E-2"/>
                  <c:y val="-9.4725479187517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D0C-4722-B060-5F2017CBC718}"/>
                </c:ext>
              </c:extLst>
            </c:dLbl>
            <c:dLbl>
              <c:idx val="1"/>
              <c:layout>
                <c:manualLayout>
                  <c:x val="3.1769667409730834E-2"/>
                  <c:y val="-8.898454105494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D0C-4722-B060-5F2017CBC718}"/>
                </c:ext>
              </c:extLst>
            </c:dLbl>
            <c:dLbl>
              <c:idx val="2"/>
              <c:layout>
                <c:manualLayout>
                  <c:x val="2.3827250557298129E-2"/>
                  <c:y val="-8.03731338560751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D0C-4722-B060-5F2017CBC7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Hoja2!$O$12:$Q$12</c:f>
              <c:strCache>
                <c:ptCount val="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</c:strCache>
            </c:strRef>
          </c:cat>
          <c:val>
            <c:numRef>
              <c:f>Hoja2!$O$14:$Q$14</c:f>
              <c:numCache>
                <c:formatCode>General</c:formatCode>
                <c:ptCount val="3"/>
                <c:pt idx="0">
                  <c:v>4.2</c:v>
                </c:pt>
                <c:pt idx="1">
                  <c:v>6.5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D0C-4722-B060-5F2017CBC7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27058623"/>
        <c:axId val="727059583"/>
        <c:axId val="0"/>
      </c:bar3DChart>
      <c:catAx>
        <c:axId val="727058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7059583"/>
        <c:crosses val="autoZero"/>
        <c:auto val="1"/>
        <c:lblAlgn val="ctr"/>
        <c:lblOffset val="100"/>
        <c:noMultiLvlLbl val="0"/>
      </c:catAx>
      <c:valAx>
        <c:axId val="727059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27058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233548084303162"/>
          <c:y val="0.16750574704788621"/>
          <c:w val="0.89766451915696832"/>
          <c:h val="0.432219004447818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Hoja2!$O$18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E16-4AC0-B98A-4294731AA143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E16-4AC0-B98A-4294731AA143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E16-4AC0-B98A-4294731AA143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6E16-4AC0-B98A-4294731AA143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6E16-4AC0-B98A-4294731AA143}"/>
              </c:ext>
            </c:extLst>
          </c:dPt>
          <c:dLbls>
            <c:dLbl>
              <c:idx val="0"/>
              <c:layout>
                <c:manualLayout>
                  <c:x val="5.5555555555555558E-3"/>
                  <c:y val="-2.7777777777777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16-4AC0-B98A-4294731AA143}"/>
                </c:ext>
              </c:extLst>
            </c:dLbl>
            <c:dLbl>
              <c:idx val="1"/>
              <c:layout>
                <c:manualLayout>
                  <c:x val="5.5555555555555046E-3"/>
                  <c:y val="-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16-4AC0-B98A-4294731AA143}"/>
                </c:ext>
              </c:extLst>
            </c:dLbl>
            <c:dLbl>
              <c:idx val="2"/>
              <c:layout>
                <c:manualLayout>
                  <c:x val="2.7777777777777779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16-4AC0-B98A-4294731AA143}"/>
                </c:ext>
              </c:extLst>
            </c:dLbl>
            <c:dLbl>
              <c:idx val="3"/>
              <c:layout>
                <c:manualLayout>
                  <c:x val="8.3333333333332309E-3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16-4AC0-B98A-4294731AA143}"/>
                </c:ext>
              </c:extLst>
            </c:dLbl>
            <c:dLbl>
              <c:idx val="4"/>
              <c:layout>
                <c:manualLayout>
                  <c:x val="0"/>
                  <c:y val="-4.1666666666666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16-4AC0-B98A-4294731AA143}"/>
                </c:ext>
              </c:extLst>
            </c:dLbl>
            <c:dLbl>
              <c:idx val="5"/>
              <c:layout>
                <c:manualLayout>
                  <c:x val="2.777777777777676E-3"/>
                  <c:y val="-4.1666666666666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16-4AC0-B98A-4294731AA1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Hoja2!$N$19:$N$24</c:f>
              <c:strCache>
                <c:ptCount val="6"/>
                <c:pt idx="0">
                  <c:v>COMUNICACIÓN INFORMATIVA</c:v>
                </c:pt>
                <c:pt idx="1">
                  <c:v>CONCILIACIONES</c:v>
                </c:pt>
                <c:pt idx="2">
                  <c:v>DERECHO DE PETICIÓN</c:v>
                </c:pt>
                <c:pt idx="3">
                  <c:v>QUEJA/DENUNCIA</c:v>
                </c:pt>
                <c:pt idx="4">
                  <c:v>TUTELAS</c:v>
                </c:pt>
                <c:pt idx="5">
                  <c:v>URGENTE - PETICIÓN CON TÉRMINO PRIORITARIO</c:v>
                </c:pt>
              </c:strCache>
            </c:strRef>
          </c:cat>
          <c:val>
            <c:numRef>
              <c:f>Hoja2!$O$19:$O$24</c:f>
              <c:numCache>
                <c:formatCode>General</c:formatCode>
                <c:ptCount val="6"/>
                <c:pt idx="0">
                  <c:v>4.9000000000000004</c:v>
                </c:pt>
                <c:pt idx="1">
                  <c:v>7.3</c:v>
                </c:pt>
                <c:pt idx="2">
                  <c:v>4.3</c:v>
                </c:pt>
                <c:pt idx="3">
                  <c:v>16.5</c:v>
                </c:pt>
                <c:pt idx="4">
                  <c:v>1</c:v>
                </c:pt>
                <c:pt idx="5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E16-4AC0-B98A-4294731AA1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78123823"/>
        <c:axId val="778124783"/>
        <c:axId val="0"/>
      </c:bar3DChart>
      <c:catAx>
        <c:axId val="778123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78124783"/>
        <c:crosses val="autoZero"/>
        <c:auto val="1"/>
        <c:lblAlgn val="ctr"/>
        <c:lblOffset val="100"/>
        <c:noMultiLvlLbl val="0"/>
      </c:catAx>
      <c:valAx>
        <c:axId val="778124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78123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529443687002592"/>
          <c:y val="0.1694877429862274"/>
          <c:w val="0.89470556312997396"/>
          <c:h val="0.427617334655566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Hoja2!$P$18</c:f>
              <c:strCache>
                <c:ptCount val="1"/>
                <c:pt idx="0">
                  <c:v>FEBRERO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CC0D-4B21-BF03-DDBC9AE1A404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CC0D-4B21-BF03-DDBC9AE1A404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CC0D-4B21-BF03-DDBC9AE1A404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CC0D-4B21-BF03-DDBC9AE1A404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CC0D-4B21-BF03-DDBC9AE1A404}"/>
              </c:ext>
            </c:extLst>
          </c:dPt>
          <c:dLbls>
            <c:dLbl>
              <c:idx val="0"/>
              <c:layout>
                <c:manualLayout>
                  <c:x val="-2.5462668816039986E-17"/>
                  <c:y val="-4.1666666666666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0D-4B21-BF03-DDBC9AE1A404}"/>
                </c:ext>
              </c:extLst>
            </c:dLbl>
            <c:dLbl>
              <c:idx val="1"/>
              <c:layout>
                <c:manualLayout>
                  <c:x val="8.3333333333333332E-3"/>
                  <c:y val="-3.7037037037037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0D-4B21-BF03-DDBC9AE1A404}"/>
                </c:ext>
              </c:extLst>
            </c:dLbl>
            <c:dLbl>
              <c:idx val="2"/>
              <c:layout>
                <c:manualLayout>
                  <c:x val="-5.0925337632079971E-17"/>
                  <c:y val="-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0D-4B21-BF03-DDBC9AE1A404}"/>
                </c:ext>
              </c:extLst>
            </c:dLbl>
            <c:dLbl>
              <c:idx val="3"/>
              <c:layout>
                <c:manualLayout>
                  <c:x val="8.3333333333332309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0D-4B21-BF03-DDBC9AE1A404}"/>
                </c:ext>
              </c:extLst>
            </c:dLbl>
            <c:dLbl>
              <c:idx val="4"/>
              <c:layout>
                <c:manualLayout>
                  <c:x val="2.777777777777676E-3"/>
                  <c:y val="-4.1666666666666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0D-4B21-BF03-DDBC9AE1A404}"/>
                </c:ext>
              </c:extLst>
            </c:dLbl>
            <c:dLbl>
              <c:idx val="5"/>
              <c:layout>
                <c:manualLayout>
                  <c:x val="2.777777777777676E-3"/>
                  <c:y val="-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0D-4B21-BF03-DDBC9AE1A4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Hoja2!$N$19:$N$24</c:f>
              <c:strCache>
                <c:ptCount val="6"/>
                <c:pt idx="0">
                  <c:v>COMUNICACIÓN INFORMATIVA</c:v>
                </c:pt>
                <c:pt idx="1">
                  <c:v>CONCILIACIONES</c:v>
                </c:pt>
                <c:pt idx="2">
                  <c:v>DERECHO DE PETICIÓN</c:v>
                </c:pt>
                <c:pt idx="3">
                  <c:v>QUEJA/DENUNCIA</c:v>
                </c:pt>
                <c:pt idx="4">
                  <c:v>TUTELAS</c:v>
                </c:pt>
                <c:pt idx="5">
                  <c:v>URGENTE - PETICIÓN CON TÉRMINO PRIORITARIO</c:v>
                </c:pt>
              </c:strCache>
            </c:strRef>
          </c:cat>
          <c:val>
            <c:numRef>
              <c:f>Hoja2!$P$19:$P$24</c:f>
              <c:numCache>
                <c:formatCode>General</c:formatCode>
                <c:ptCount val="6"/>
                <c:pt idx="0">
                  <c:v>7.5</c:v>
                </c:pt>
                <c:pt idx="1">
                  <c:v>8.9</c:v>
                </c:pt>
                <c:pt idx="2">
                  <c:v>5.7</c:v>
                </c:pt>
                <c:pt idx="3">
                  <c:v>20.8</c:v>
                </c:pt>
                <c:pt idx="4">
                  <c:v>4.4000000000000004</c:v>
                </c:pt>
                <c:pt idx="5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C0D-4B21-BF03-DDBC9AE1A4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92030943"/>
        <c:axId val="1892031903"/>
        <c:axId val="0"/>
      </c:bar3DChart>
      <c:catAx>
        <c:axId val="1892030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92031903"/>
        <c:crosses val="autoZero"/>
        <c:auto val="1"/>
        <c:lblAlgn val="ctr"/>
        <c:lblOffset val="100"/>
        <c:noMultiLvlLbl val="0"/>
      </c:catAx>
      <c:valAx>
        <c:axId val="1892031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92030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5795886569208955E-2"/>
          <c:y val="0.17771910084793993"/>
          <c:w val="0.89452538315337793"/>
          <c:h val="0.4169587017144000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Hoja2!$Q$18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376-493C-A2F2-7A5328264E07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4376-493C-A2F2-7A5328264E07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4376-493C-A2F2-7A5328264E07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4376-493C-A2F2-7A5328264E07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4376-493C-A2F2-7A5328264E07}"/>
              </c:ext>
            </c:extLst>
          </c:dPt>
          <c:dLbls>
            <c:dLbl>
              <c:idx val="0"/>
              <c:layout>
                <c:manualLayout>
                  <c:x val="-2.5462668816039986E-17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376-493C-A2F2-7A5328264E07}"/>
                </c:ext>
              </c:extLst>
            </c:dLbl>
            <c:dLbl>
              <c:idx val="1"/>
              <c:layout>
                <c:manualLayout>
                  <c:x val="5.5555555555555558E-3"/>
                  <c:y val="-4.1666666666666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76-493C-A2F2-7A5328264E07}"/>
                </c:ext>
              </c:extLst>
            </c:dLbl>
            <c:dLbl>
              <c:idx val="2"/>
              <c:layout>
                <c:manualLayout>
                  <c:x val="8.3333333333333332E-3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76-493C-A2F2-7A5328264E07}"/>
                </c:ext>
              </c:extLst>
            </c:dLbl>
            <c:dLbl>
              <c:idx val="3"/>
              <c:layout>
                <c:manualLayout>
                  <c:x val="8.3333333333333332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76-493C-A2F2-7A5328264E07}"/>
                </c:ext>
              </c:extLst>
            </c:dLbl>
            <c:dLbl>
              <c:idx val="4"/>
              <c:layout>
                <c:manualLayout>
                  <c:x val="2.7777777777777779E-3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76-493C-A2F2-7A5328264E07}"/>
                </c:ext>
              </c:extLst>
            </c:dLbl>
            <c:dLbl>
              <c:idx val="5"/>
              <c:layout>
                <c:manualLayout>
                  <c:x val="5.5555555555554534E-3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376-493C-A2F2-7A5328264E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Hoja2!$N$19:$N$24</c:f>
              <c:strCache>
                <c:ptCount val="6"/>
                <c:pt idx="0">
                  <c:v>COMUNICACIÓN INFORMATIVA</c:v>
                </c:pt>
                <c:pt idx="1">
                  <c:v>CONCILIACIONES</c:v>
                </c:pt>
                <c:pt idx="2">
                  <c:v>DERECHO DE PETICIÓN</c:v>
                </c:pt>
                <c:pt idx="3">
                  <c:v>QUEJA/DENUNCIA</c:v>
                </c:pt>
                <c:pt idx="4">
                  <c:v>TUTELAS</c:v>
                </c:pt>
                <c:pt idx="5">
                  <c:v>URGENTE - PETICIÓN CON TÉRMINO PRIORITARIO</c:v>
                </c:pt>
              </c:strCache>
            </c:strRef>
          </c:cat>
          <c:val>
            <c:numRef>
              <c:f>Hoja2!$Q$19:$Q$24</c:f>
              <c:numCache>
                <c:formatCode>General</c:formatCode>
                <c:ptCount val="6"/>
                <c:pt idx="0">
                  <c:v>10.87</c:v>
                </c:pt>
                <c:pt idx="1">
                  <c:v>17.7</c:v>
                </c:pt>
                <c:pt idx="2">
                  <c:v>10.4</c:v>
                </c:pt>
                <c:pt idx="3">
                  <c:v>55</c:v>
                </c:pt>
                <c:pt idx="4">
                  <c:v>3</c:v>
                </c:pt>
                <c:pt idx="5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376-493C-A2F2-7A5328264E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8307471"/>
        <c:axId val="948307951"/>
        <c:axId val="0"/>
      </c:bar3DChart>
      <c:catAx>
        <c:axId val="948307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48307951"/>
        <c:crosses val="autoZero"/>
        <c:auto val="1"/>
        <c:lblAlgn val="ctr"/>
        <c:lblOffset val="100"/>
        <c:noMultiLvlLbl val="0"/>
      </c:catAx>
      <c:valAx>
        <c:axId val="948307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483074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[Reporte PQRSDF 1 TRIM 2023.xlsx]Hoja3!TablaDinámica3</c:name>
    <c:fmtId val="8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9.2868978689860018E-3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6.6334984778470473E-3"/>
              <c:y val="-2.3115308158330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7.9601981734165241E-3"/>
              <c:y val="-3.15208747613596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2.6533993911388577E-3"/>
              <c:y val="-2.3115308158330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2.6533993911387606E-3"/>
              <c:y val="-1.6811133206058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194029726012486E-2"/>
              <c:y val="-2.5216699809087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8573795737971955E-2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2.5207294215819149E-2"/>
              <c:y val="-2.52166998090876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6.6334984778471445E-3"/>
              <c:y val="-3.15208747613596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7.9601981734165727E-3"/>
              <c:y val="-4.41292246659035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0613597564555431E-2"/>
              <c:y val="-4.41292246659035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7.9601981734165727E-3"/>
              <c:y val="-3.57236580628743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7.9601981734165727E-3"/>
              <c:y val="-2.5216699809087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3.9800990867083844E-3"/>
              <c:y val="-2.73180914598452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1.3266996955694289E-3"/>
              <c:y val="-1.26083499045438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6811133206058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26083499045438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9.2868978689860018E-3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6.6334984778470473E-3"/>
              <c:y val="-2.3115308158330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194029726012486E-2"/>
              <c:y val="-2.5216699809087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8573795737971955E-2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2.5207294215819149E-2"/>
              <c:y val="-2.52166998090876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6.6334984778471445E-3"/>
              <c:y val="-3.15208747613596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7.9601981734165727E-3"/>
              <c:y val="-4.41292246659035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0613597564555431E-2"/>
              <c:y val="-4.41292246659035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1.3266996955694289E-3"/>
              <c:y val="-1.26083499045438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6811133206058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26083499045438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7.9601981734165727E-3"/>
              <c:y val="-3.57236580628743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7.9601981734165727E-3"/>
              <c:y val="-2.5216699809087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3.9800990867083844E-3"/>
              <c:y val="-2.73180914598452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7.9601981734165241E-3"/>
              <c:y val="-3.15208747613596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2.6533993911388577E-3"/>
              <c:y val="-2.3115308158330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2.6533993911387606E-3"/>
              <c:y val="-1.6811133206058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9.2868978689860018E-3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6.6334984778470473E-3"/>
              <c:y val="-2.3115308158330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194029726012486E-2"/>
              <c:y val="-2.5216699809087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1.8573795737971955E-2"/>
              <c:y val="-1.47097415553011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chemeClr val="accent2"/>
          </a:solidFill>
          <a:ln>
            <a:noFill/>
          </a:ln>
          <a:effectLst/>
          <a:sp3d/>
        </c:spPr>
        <c:dLbl>
          <c:idx val="0"/>
          <c:layout>
            <c:manualLayout>
              <c:x val="2.5207294215819149E-2"/>
              <c:y val="-2.52166998090876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6.6334984778471445E-3"/>
              <c:y val="-3.15208747613596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7.9601981734165727E-3"/>
              <c:y val="-4.41292246659035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chemeClr val="accent3"/>
          </a:solidFill>
          <a:ln>
            <a:noFill/>
          </a:ln>
          <a:effectLst/>
          <a:sp3d/>
        </c:spPr>
        <c:dLbl>
          <c:idx val="0"/>
          <c:layout>
            <c:manualLayout>
              <c:x val="1.0613597564555431E-2"/>
              <c:y val="-4.41292246659035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1.3266996955694289E-3"/>
              <c:y val="-1.26083499045438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6811133206058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chemeClr val="accent4"/>
          </a:solidFill>
          <a:ln>
            <a:noFill/>
          </a:ln>
          <a:effectLst/>
          <a:sp3d/>
        </c:spPr>
        <c:dLbl>
          <c:idx val="0"/>
          <c:layout>
            <c:manualLayout>
              <c:x val="0"/>
              <c:y val="-1.26083499045438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7.9601981734165727E-3"/>
              <c:y val="-3.57236580628743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7.9601981734165727E-3"/>
              <c:y val="-2.5216699809087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chemeClr val="accent5"/>
          </a:solidFill>
          <a:ln>
            <a:noFill/>
          </a:ln>
          <a:effectLst/>
          <a:sp3d/>
        </c:spPr>
        <c:dLbl>
          <c:idx val="0"/>
          <c:layout>
            <c:manualLayout>
              <c:x val="-3.9800990867083844E-3"/>
              <c:y val="-2.73180914598452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7.9601981734165241E-3"/>
              <c:y val="-3.152087476135967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2.6533993911388577E-3"/>
              <c:y val="-2.3115308158330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chemeClr val="accent6"/>
          </a:solidFill>
          <a:ln>
            <a:noFill/>
          </a:ln>
          <a:effectLst/>
          <a:sp3d/>
        </c:spPr>
        <c:dLbl>
          <c:idx val="0"/>
          <c:layout>
            <c:manualLayout>
              <c:x val="2.6533993911387606E-3"/>
              <c:y val="-1.6811133206058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Hoja3!$I$1:$I$2</c:f>
              <c:strCache>
                <c:ptCount val="1"/>
                <c:pt idx="0">
                  <c:v>CORREO ELECTRÓNICO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4709741555301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D5-400C-BCF6-284CFCD3740F}"/>
                </c:ext>
              </c:extLst>
            </c:dLbl>
            <c:dLbl>
              <c:idx val="1"/>
              <c:layout>
                <c:manualLayout>
                  <c:x val="9.2868978689860018E-3"/>
                  <c:y val="-1.4709741555301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5-400C-BCF6-284CFCD3740F}"/>
                </c:ext>
              </c:extLst>
            </c:dLbl>
            <c:dLbl>
              <c:idx val="2"/>
              <c:layout>
                <c:manualLayout>
                  <c:x val="6.6334984778470473E-3"/>
                  <c:y val="-2.3115308158330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5-400C-BCF6-284CFCD37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Hoja3!$H$3:$H$6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Hoja3!$I$3:$I$6</c:f>
              <c:numCache>
                <c:formatCode>General</c:formatCode>
                <c:ptCount val="3"/>
                <c:pt idx="0">
                  <c:v>17895</c:v>
                </c:pt>
                <c:pt idx="1">
                  <c:v>32972</c:v>
                </c:pt>
                <c:pt idx="2">
                  <c:v>36264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D5-400C-BCF6-284CFCD3740F}"/>
            </c:ext>
          </c:extLst>
        </c:ser>
        <c:ser>
          <c:idx val="1"/>
          <c:order val="1"/>
          <c:tx>
            <c:strRef>
              <c:f>Hoja3!$J$1:$J$2</c:f>
              <c:strCache>
                <c:ptCount val="1"/>
                <c:pt idx="0">
                  <c:v>EMPRESA DE MENSAJERÍA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94029726012486E-2"/>
                  <c:y val="-2.521669980908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D5-400C-BCF6-284CFCD3740F}"/>
                </c:ext>
              </c:extLst>
            </c:dLbl>
            <c:dLbl>
              <c:idx val="1"/>
              <c:layout>
                <c:manualLayout>
                  <c:x val="1.8573795737971955E-2"/>
                  <c:y val="-1.4709741555301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D5-400C-BCF6-284CFCD3740F}"/>
                </c:ext>
              </c:extLst>
            </c:dLbl>
            <c:dLbl>
              <c:idx val="2"/>
              <c:layout>
                <c:manualLayout>
                  <c:x val="2.5207294215819149E-2"/>
                  <c:y val="-2.5216699809087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2D5-400C-BCF6-284CFCD37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Hoja3!$H$3:$H$6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Hoja3!$J$3:$J$6</c:f>
              <c:numCache>
                <c:formatCode>General</c:formatCode>
                <c:ptCount val="3"/>
                <c:pt idx="0">
                  <c:v>8467</c:v>
                </c:pt>
                <c:pt idx="1">
                  <c:v>7946</c:v>
                </c:pt>
                <c:pt idx="2">
                  <c:v>7101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2D5-400C-BCF6-284CFCD3740F}"/>
            </c:ext>
          </c:extLst>
        </c:ser>
        <c:ser>
          <c:idx val="2"/>
          <c:order val="2"/>
          <c:tx>
            <c:strRef>
              <c:f>Hoja3!$K$1:$K$2</c:f>
              <c:strCache>
                <c:ptCount val="1"/>
                <c:pt idx="0">
                  <c:v>LLAMADA TELEFÓNICA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6.6334984778471445E-3"/>
                  <c:y val="-3.1520874761359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2D5-400C-BCF6-284CFCD3740F}"/>
                </c:ext>
              </c:extLst>
            </c:dLbl>
            <c:dLbl>
              <c:idx val="1"/>
              <c:layout>
                <c:manualLayout>
                  <c:x val="7.9601981734165727E-3"/>
                  <c:y val="-4.41292246659035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2D5-400C-BCF6-284CFCD3740F}"/>
                </c:ext>
              </c:extLst>
            </c:dLbl>
            <c:dLbl>
              <c:idx val="2"/>
              <c:layout>
                <c:manualLayout>
                  <c:x val="1.0613597564555431E-2"/>
                  <c:y val="-4.41292246659035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2D5-400C-BCF6-284CFCD37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Hoja3!$H$3:$H$6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Hoja3!$K$3:$K$6</c:f>
              <c:numCache>
                <c:formatCode>General</c:formatCode>
                <c:ptCount val="3"/>
                <c:pt idx="0">
                  <c:v>433</c:v>
                </c:pt>
                <c:pt idx="1">
                  <c:v>465</c:v>
                </c:pt>
                <c:pt idx="2">
                  <c:v>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2D5-400C-BCF6-284CFCD3740F}"/>
            </c:ext>
          </c:extLst>
        </c:ser>
        <c:ser>
          <c:idx val="3"/>
          <c:order val="3"/>
          <c:tx>
            <c:strRef>
              <c:f>Hoja3!$L$1:$L$2</c:f>
              <c:strCache>
                <c:ptCount val="1"/>
                <c:pt idx="0">
                  <c:v>NO ESPECIFICADO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266996955694289E-3"/>
                  <c:y val="-1.260834990454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2D5-400C-BCF6-284CFCD3740F}"/>
                </c:ext>
              </c:extLst>
            </c:dLbl>
            <c:dLbl>
              <c:idx val="1"/>
              <c:layout>
                <c:manualLayout>
                  <c:x val="0"/>
                  <c:y val="-1.6811133206058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2D5-400C-BCF6-284CFCD3740F}"/>
                </c:ext>
              </c:extLst>
            </c:dLbl>
            <c:dLbl>
              <c:idx val="2"/>
              <c:layout>
                <c:manualLayout>
                  <c:x val="0"/>
                  <c:y val="-1.260834990454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2D5-400C-BCF6-284CFCD37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Hoja3!$H$3:$H$6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Hoja3!$L$3:$L$6</c:f>
              <c:numCache>
                <c:formatCode>General</c:formatCode>
                <c:ptCount val="3"/>
                <c:pt idx="0">
                  <c:v>116</c:v>
                </c:pt>
                <c:pt idx="1">
                  <c:v>131</c:v>
                </c:pt>
                <c:pt idx="2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2D5-400C-BCF6-284CFCD3740F}"/>
            </c:ext>
          </c:extLst>
        </c:ser>
        <c:ser>
          <c:idx val="4"/>
          <c:order val="4"/>
          <c:tx>
            <c:strRef>
              <c:f>Hoja3!$M$1:$M$2</c:f>
              <c:strCache>
                <c:ptCount val="1"/>
                <c:pt idx="0">
                  <c:v>SEDE ELECTRÓNICA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7.9601981734165727E-3"/>
                  <c:y val="-3.5723658062874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2D5-400C-BCF6-284CFCD3740F}"/>
                </c:ext>
              </c:extLst>
            </c:dLbl>
            <c:dLbl>
              <c:idx val="1"/>
              <c:layout>
                <c:manualLayout>
                  <c:x val="-7.9601981734165727E-3"/>
                  <c:y val="-2.521669980908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2D5-400C-BCF6-284CFCD3740F}"/>
                </c:ext>
              </c:extLst>
            </c:dLbl>
            <c:dLbl>
              <c:idx val="2"/>
              <c:layout>
                <c:manualLayout>
                  <c:x val="-3.9800990867083844E-3"/>
                  <c:y val="-2.73180914598452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2D5-400C-BCF6-284CFCD37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Hoja3!$H$3:$H$6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Hoja3!$M$3:$M$6</c:f>
              <c:numCache>
                <c:formatCode>General</c:formatCode>
                <c:ptCount val="3"/>
                <c:pt idx="0">
                  <c:v>4845</c:v>
                </c:pt>
                <c:pt idx="1">
                  <c:v>3904</c:v>
                </c:pt>
                <c:pt idx="2">
                  <c:v>4314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2D5-400C-BCF6-284CFCD3740F}"/>
            </c:ext>
          </c:extLst>
        </c:ser>
        <c:ser>
          <c:idx val="5"/>
          <c:order val="5"/>
          <c:tx>
            <c:strRef>
              <c:f>Hoja3!$N$1:$N$2</c:f>
              <c:strCache>
                <c:ptCount val="1"/>
                <c:pt idx="0">
                  <c:v>VENTANILLA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9601981734165241E-3"/>
                  <c:y val="-3.1520874761359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2D5-400C-BCF6-284CFCD3740F}"/>
                </c:ext>
              </c:extLst>
            </c:dLbl>
            <c:dLbl>
              <c:idx val="1"/>
              <c:layout>
                <c:manualLayout>
                  <c:x val="2.6533993911388577E-3"/>
                  <c:y val="-2.3115308158330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2D5-400C-BCF6-284CFCD3740F}"/>
                </c:ext>
              </c:extLst>
            </c:dLbl>
            <c:dLbl>
              <c:idx val="2"/>
              <c:layout>
                <c:manualLayout>
                  <c:x val="2.6533993911387606E-3"/>
                  <c:y val="-1.6811133206058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2D5-400C-BCF6-284CFCD37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Hoja3!$H$3:$H$6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Hoja3!$N$3:$N$6</c:f>
              <c:numCache>
                <c:formatCode>General</c:formatCode>
                <c:ptCount val="3"/>
                <c:pt idx="0">
                  <c:v>15660</c:v>
                </c:pt>
                <c:pt idx="1">
                  <c:v>20663</c:v>
                </c:pt>
                <c:pt idx="2">
                  <c:v>22786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12D5-400C-BCF6-284CFCD37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55979295"/>
        <c:axId val="855967775"/>
        <c:axId val="0"/>
      </c:bar3DChart>
      <c:catAx>
        <c:axId val="855979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55967775"/>
        <c:crosses val="autoZero"/>
        <c:auto val="1"/>
        <c:lblAlgn val="ctr"/>
        <c:lblOffset val="100"/>
        <c:noMultiLvlLbl val="0"/>
      </c:catAx>
      <c:valAx>
        <c:axId val="855967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55979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[Reporte PQRSDF 1 TRIM 2023.xlsx]Hoja1!TablaDinámica2</c:name>
    <c:fmtId val="1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TOTAL POR TIPO DE COMUNICACIÓN</a:t>
            </a:r>
            <a:endParaRPr lang="es-CO" sz="1400">
              <a:effectLst/>
            </a:endParaRPr>
          </a:p>
        </c:rich>
      </c:tx>
      <c:layout>
        <c:manualLayout>
          <c:xMode val="edge"/>
          <c:yMode val="edge"/>
          <c:x val="0.24758173259614494"/>
          <c:y val="2.42169620134184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92D050"/>
          </a:solidFill>
          <a:ln>
            <a:noFill/>
          </a:ln>
          <a:effectLst/>
          <a:sp3d/>
        </c:spPr>
        <c:dLbl>
          <c:idx val="0"/>
          <c:layout>
            <c:manualLayout>
              <c:x val="5.7720051161780517E-3"/>
              <c:y val="-1.12327967948143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FFFF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8.98623743585144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00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00B0F0"/>
          </a:solidFill>
          <a:ln>
            <a:noFill/>
          </a:ln>
          <a:effectLst/>
          <a:sp3d/>
        </c:spPr>
        <c:dLbl>
          <c:idx val="0"/>
          <c:layout>
            <c:manualLayout>
              <c:x val="-1.0581887136796618E-16"/>
              <c:y val="-6.7396780768886645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7030A0"/>
          </a:solidFill>
          <a:ln>
            <a:noFill/>
          </a:ln>
          <a:effectLst/>
          <a:sp3d/>
        </c:spPr>
        <c:dLbl>
          <c:idx val="0"/>
          <c:layout>
            <c:manualLayout>
              <c:x val="4.3290038371335583E-3"/>
              <c:y val="-1.34793561537772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2.8860025580890389E-3"/>
              <c:y val="-2.246559358962860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00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123279679481438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99FF"/>
          </a:solidFill>
          <a:ln>
            <a:noFill/>
          </a:ln>
          <a:effectLst/>
          <a:sp3d/>
        </c:spPr>
        <c:dLbl>
          <c:idx val="0"/>
          <c:layout>
            <c:manualLayout>
              <c:x val="8.6580076742670108E-3"/>
              <c:y val="-1.57259155127400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4.3290038371335583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rgbClr val="92D050"/>
          </a:solidFill>
          <a:ln>
            <a:noFill/>
          </a:ln>
          <a:effectLst/>
          <a:sp3d/>
        </c:spPr>
        <c:dLbl>
          <c:idx val="0"/>
          <c:layout>
            <c:manualLayout>
              <c:x val="5.7720051161780517E-3"/>
              <c:y val="-1.12327967948143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FFFF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8.98623743585144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rgbClr val="FF00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123279679481438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4.3290038371335583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C000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FF99FF"/>
          </a:solidFill>
          <a:ln>
            <a:noFill/>
          </a:ln>
          <a:effectLst/>
          <a:sp3d/>
        </c:spPr>
        <c:dLbl>
          <c:idx val="0"/>
          <c:layout>
            <c:manualLayout>
              <c:x val="8.6580076742670108E-3"/>
              <c:y val="-1.57259155127400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7030A0"/>
          </a:solidFill>
          <a:ln>
            <a:noFill/>
          </a:ln>
          <a:effectLst/>
          <a:sp3d/>
        </c:spPr>
        <c:dLbl>
          <c:idx val="0"/>
          <c:layout>
            <c:manualLayout>
              <c:x val="4.3290038371335583E-3"/>
              <c:y val="-1.34793561537772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2.8860025580890389E-3"/>
              <c:y val="-2.246559358962860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00B0F0"/>
          </a:solidFill>
          <a:ln>
            <a:noFill/>
          </a:ln>
          <a:effectLst/>
          <a:sp3d/>
        </c:spPr>
        <c:dLbl>
          <c:idx val="0"/>
          <c:layout>
            <c:manualLayout>
              <c:x val="-1.0581887136796618E-16"/>
              <c:y val="-6.7396780768886645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92D050"/>
          </a:solidFill>
          <a:ln>
            <a:noFill/>
          </a:ln>
          <a:effectLst/>
          <a:sp3d/>
        </c:spPr>
        <c:dLbl>
          <c:idx val="0"/>
          <c:layout>
            <c:manualLayout>
              <c:x val="5.7720051161780517E-3"/>
              <c:y val="-1.12327967948143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FFFF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8.98623743585144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00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123279679481438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>
            <a:noFill/>
          </a:ln>
          <a:effectLst/>
          <a:sp3d/>
        </c:spPr>
        <c:dLbl>
          <c:idx val="0"/>
          <c:layout>
            <c:manualLayout>
              <c:x val="4.3290038371335583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C00000"/>
          </a:solidFill>
          <a:ln>
            <a:noFill/>
          </a:ln>
          <a:effectLst/>
          <a:sp3d/>
        </c:spPr>
        <c:dLbl>
          <c:idx val="0"/>
          <c:layout>
            <c:manualLayout>
              <c:x val="7.2150063952225981E-3"/>
              <c:y val="-1.347935615377716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99FF"/>
          </a:solidFill>
          <a:ln>
            <a:noFill/>
          </a:ln>
          <a:effectLst/>
          <a:sp3d/>
        </c:spPr>
        <c:dLbl>
          <c:idx val="0"/>
          <c:layout>
            <c:manualLayout>
              <c:x val="8.6580076742670108E-3"/>
              <c:y val="-1.572591551274002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7030A0"/>
          </a:solidFill>
          <a:ln>
            <a:noFill/>
          </a:ln>
          <a:effectLst/>
          <a:sp3d/>
        </c:spPr>
        <c:dLbl>
          <c:idx val="0"/>
          <c:layout>
            <c:manualLayout>
              <c:x val="4.3290038371335583E-3"/>
              <c:y val="-1.347935615377724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p3d/>
        </c:spPr>
        <c:dLbl>
          <c:idx val="0"/>
          <c:layout>
            <c:manualLayout>
              <c:x val="2.8860025580890389E-3"/>
              <c:y val="-2.246559358962860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00B0F0"/>
          </a:solidFill>
          <a:ln>
            <a:noFill/>
          </a:ln>
          <a:effectLst/>
          <a:sp3d/>
        </c:spPr>
        <c:dLbl>
          <c:idx val="0"/>
          <c:layout>
            <c:manualLayout>
              <c:x val="-1.0581887136796618E-16"/>
              <c:y val="-6.7396780768886645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457739138445083E-2"/>
          <c:y val="0.13416798520014411"/>
          <c:w val="0.91054226086155488"/>
          <c:h val="0.4484458869588375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Hoja1!$G$1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0970-49E1-B572-285C7F4E41ED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0970-49E1-B572-285C7F4E41ED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970-49E1-B572-285C7F4E41E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0970-49E1-B572-285C7F4E41E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0970-49E1-B572-285C7F4E41ED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0970-49E1-B572-285C7F4E41ED}"/>
              </c:ext>
            </c:extLst>
          </c:dPt>
          <c:dPt>
            <c:idx val="6"/>
            <c:invertIfNegative val="0"/>
            <c:bubble3D val="0"/>
            <c:spPr>
              <a:solidFill>
                <a:srgbClr val="FF99FF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0970-49E1-B572-285C7F4E41ED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0970-49E1-B572-285C7F4E41E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0970-49E1-B572-285C7F4E41ED}"/>
              </c:ext>
            </c:extLst>
          </c:dPt>
          <c:dPt>
            <c:idx val="9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0970-49E1-B572-285C7F4E41ED}"/>
              </c:ext>
            </c:extLst>
          </c:dPt>
          <c:dLbls>
            <c:dLbl>
              <c:idx val="0"/>
              <c:layout>
                <c:manualLayout>
                  <c:x val="7.2150063952225981E-3"/>
                  <c:y val="-1.3479356153777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70-49E1-B572-285C7F4E41ED}"/>
                </c:ext>
              </c:extLst>
            </c:dLbl>
            <c:dLbl>
              <c:idx val="1"/>
              <c:layout>
                <c:manualLayout>
                  <c:x val="5.7720051161780517E-3"/>
                  <c:y val="-1.1232796794814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70-49E1-B572-285C7F4E41ED}"/>
                </c:ext>
              </c:extLst>
            </c:dLbl>
            <c:dLbl>
              <c:idx val="2"/>
              <c:layout>
                <c:manualLayout>
                  <c:x val="7.2150063952225981E-3"/>
                  <c:y val="-8.98623743585144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70-49E1-B572-285C7F4E41ED}"/>
                </c:ext>
              </c:extLst>
            </c:dLbl>
            <c:dLbl>
              <c:idx val="3"/>
              <c:layout>
                <c:manualLayout>
                  <c:x val="7.2150063952225981E-3"/>
                  <c:y val="-1.1232796794814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70-49E1-B572-285C7F4E41ED}"/>
                </c:ext>
              </c:extLst>
            </c:dLbl>
            <c:dLbl>
              <c:idx val="4"/>
              <c:layout>
                <c:manualLayout>
                  <c:x val="4.3290038371335583E-3"/>
                  <c:y val="-1.3479356153777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970-49E1-B572-285C7F4E41ED}"/>
                </c:ext>
              </c:extLst>
            </c:dLbl>
            <c:dLbl>
              <c:idx val="5"/>
              <c:layout>
                <c:manualLayout>
                  <c:x val="7.2150063952225981E-3"/>
                  <c:y val="-1.3479356153777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970-49E1-B572-285C7F4E41ED}"/>
                </c:ext>
              </c:extLst>
            </c:dLbl>
            <c:dLbl>
              <c:idx val="6"/>
              <c:layout>
                <c:manualLayout>
                  <c:x val="8.6580076742670108E-3"/>
                  <c:y val="-1.5725915512740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970-49E1-B572-285C7F4E41ED}"/>
                </c:ext>
              </c:extLst>
            </c:dLbl>
            <c:dLbl>
              <c:idx val="7"/>
              <c:layout>
                <c:manualLayout>
                  <c:x val="4.3290038371335583E-3"/>
                  <c:y val="-1.3479356153777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970-49E1-B572-285C7F4E41ED}"/>
                </c:ext>
              </c:extLst>
            </c:dLbl>
            <c:dLbl>
              <c:idx val="8"/>
              <c:layout>
                <c:manualLayout>
                  <c:x val="2.8860025580890389E-3"/>
                  <c:y val="-2.24655935896286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970-49E1-B572-285C7F4E41ED}"/>
                </c:ext>
              </c:extLst>
            </c:dLbl>
            <c:dLbl>
              <c:idx val="9"/>
              <c:layout>
                <c:manualLayout>
                  <c:x val="-1.0581887136796618E-16"/>
                  <c:y val="-6.73967807688866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970-49E1-B572-285C7F4E4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Hoja1!$F$2:$F$12</c:f>
              <c:strCache>
                <c:ptCount val="10"/>
                <c:pt idx="0">
                  <c:v>ANTECEDENTES SIRI</c:v>
                </c:pt>
                <c:pt idx="1">
                  <c:v>COMUNICACIÓN INFORMATIVA</c:v>
                </c:pt>
                <c:pt idx="2">
                  <c:v>CONCILIACIONES</c:v>
                </c:pt>
                <c:pt idx="3">
                  <c:v>DENUNCIA</c:v>
                </c:pt>
                <c:pt idx="4">
                  <c:v>DENUNCIA PROCESO ELECTORAL</c:v>
                </c:pt>
                <c:pt idx="5">
                  <c:v>DERECHO DE PETICIÓN</c:v>
                </c:pt>
                <c:pt idx="6">
                  <c:v>NO DEFINIDO</c:v>
                </c:pt>
                <c:pt idx="7">
                  <c:v>QUEJA/DENUNCIA</c:v>
                </c:pt>
                <c:pt idx="8">
                  <c:v>TUTELAS</c:v>
                </c:pt>
                <c:pt idx="9">
                  <c:v>URGENTE - PETICIÓN CON TÉRMINO PRIORITARIO</c:v>
                </c:pt>
              </c:strCache>
            </c:strRef>
          </c:cat>
          <c:val>
            <c:numRef>
              <c:f>Hoja1!$G$2:$G$12</c:f>
              <c:numCache>
                <c:formatCode>General</c:formatCode>
                <c:ptCount val="10"/>
                <c:pt idx="0">
                  <c:v>1</c:v>
                </c:pt>
                <c:pt idx="1">
                  <c:v>135824</c:v>
                </c:pt>
                <c:pt idx="2">
                  <c:v>10480</c:v>
                </c:pt>
                <c:pt idx="3">
                  <c:v>11</c:v>
                </c:pt>
                <c:pt idx="4">
                  <c:v>8</c:v>
                </c:pt>
                <c:pt idx="5">
                  <c:v>24753</c:v>
                </c:pt>
                <c:pt idx="6">
                  <c:v>657</c:v>
                </c:pt>
                <c:pt idx="7">
                  <c:v>2414</c:v>
                </c:pt>
                <c:pt idx="8">
                  <c:v>1439</c:v>
                </c:pt>
                <c:pt idx="9">
                  <c:v>9138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970-49E1-B572-285C7F4E41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50166495"/>
        <c:axId val="1050169375"/>
        <c:axId val="0"/>
      </c:bar3DChart>
      <c:catAx>
        <c:axId val="1050166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50169375"/>
        <c:crosses val="autoZero"/>
        <c:auto val="1"/>
        <c:lblAlgn val="ctr"/>
        <c:lblOffset val="100"/>
        <c:noMultiLvlLbl val="0"/>
      </c:catAx>
      <c:valAx>
        <c:axId val="1050169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50166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[Copia de Encuestas consolidadas a dic 2022.xlsx]PBX!TablaDinámica29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>
                <a:solidFill>
                  <a:schemeClr val="tx1">
                    <a:lumMod val="50000"/>
                    <a:lumOff val="50000"/>
                  </a:schemeClr>
                </a:solidFill>
              </a:rPr>
              <a:t>¿El tiempo de la respuesta de su solicitud, fue?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PBX!$L$30</c:f>
              <c:strCache>
                <c:ptCount val="1"/>
                <c:pt idx="0">
                  <c:v> Excelente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PBX!$K$31:$K$34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PBX!$L$31:$L$34</c:f>
              <c:numCache>
                <c:formatCode>General</c:formatCode>
                <c:ptCount val="3"/>
                <c:pt idx="0">
                  <c:v>0</c:v>
                </c:pt>
                <c:pt idx="1">
                  <c:v>1502</c:v>
                </c:pt>
                <c:pt idx="2">
                  <c:v>1543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DF-4A86-B83A-EB55EF1D2236}"/>
            </c:ext>
          </c:extLst>
        </c:ser>
        <c:ser>
          <c:idx val="1"/>
          <c:order val="1"/>
          <c:tx>
            <c:strRef>
              <c:f>PBX!$M$30</c:f>
              <c:strCache>
                <c:ptCount val="1"/>
                <c:pt idx="0">
                  <c:v> Bueno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PBX!$K$31:$K$34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PBX!$M$31:$M$34</c:f>
              <c:numCache>
                <c:formatCode>General</c:formatCode>
                <c:ptCount val="3"/>
                <c:pt idx="0">
                  <c:v>990</c:v>
                </c:pt>
                <c:pt idx="1">
                  <c:v>46</c:v>
                </c:pt>
                <c:pt idx="2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DF-4A86-B83A-EB55EF1D2236}"/>
            </c:ext>
          </c:extLst>
        </c:ser>
        <c:ser>
          <c:idx val="2"/>
          <c:order val="2"/>
          <c:tx>
            <c:strRef>
              <c:f>PBX!$N$30</c:f>
              <c:strCache>
                <c:ptCount val="1"/>
                <c:pt idx="0">
                  <c:v> 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PBX!$K$31:$K$34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PBX!$N$31:$N$34</c:f>
              <c:numCache>
                <c:formatCode>General</c:formatCode>
                <c:ptCount val="3"/>
                <c:pt idx="0">
                  <c:v>30</c:v>
                </c:pt>
                <c:pt idx="1">
                  <c:v>24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DF-4A86-B83A-EB55EF1D2236}"/>
            </c:ext>
          </c:extLst>
        </c:ser>
        <c:ser>
          <c:idx val="3"/>
          <c:order val="3"/>
          <c:tx>
            <c:strRef>
              <c:f>PBX!$O$30</c:f>
              <c:strCache>
                <c:ptCount val="1"/>
                <c:pt idx="0">
                  <c:v> Malo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PBX!$K$31:$K$34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PBX!$O$31:$O$34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DF-4A86-B83A-EB55EF1D22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160240"/>
        <c:axId val="82166896"/>
      </c:barChart>
      <c:catAx>
        <c:axId val="8216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166896"/>
        <c:crosses val="autoZero"/>
        <c:auto val="1"/>
        <c:lblAlgn val="ctr"/>
        <c:lblOffset val="100"/>
        <c:noMultiLvlLbl val="0"/>
      </c:catAx>
      <c:valAx>
        <c:axId val="82166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1602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</c:plotArea>
    <c:plotVisOnly val="1"/>
    <c:dispBlanksAs val="gap"/>
    <c:showDLblsOverMax val="0"/>
    <c:extLst/>
  </c:chart>
  <c:txPr>
    <a:bodyPr/>
    <a:lstStyle/>
    <a:p>
      <a:pPr>
        <a:defRPr/>
      </a:pPr>
      <a:endParaRPr lang="es-CO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[Copia de Encuestas consolidadas a dic 2022.xlsx]PBX!TablaDinámica28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1400" b="1" i="0" u="none" strike="noStrike" baseline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¿La amabilidad y disposicion del asesor durante la atencion fue?</a:t>
            </a:r>
            <a:r>
              <a:rPr lang="es-CO" sz="1400" b="1" i="0" u="none" strike="noStrike" baseline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s-CO" b="1">
              <a:solidFill>
                <a:schemeClr val="tx1">
                  <a:lumMod val="50000"/>
                  <a:lumOff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ivotFmts>
      <c:pivotFmt>
        <c:idx val="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C0504D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4">
              <a:lumMod val="75000"/>
            </a:schemeClr>
          </a:solidFill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wrap="square" lIns="38100" tIns="19050" rIns="38100" bIns="19050" anchor="ctr">
              <a:spAutoFit/>
            </a:bodyPr>
            <a:lstStyle/>
            <a:p>
              <a:pPr>
                <a:defRPr/>
              </a:pPr>
              <a:endParaRPr lang="es-CO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PBX!$L$4</c:f>
              <c:strCache>
                <c:ptCount val="1"/>
                <c:pt idx="0">
                  <c:v> Excelente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PBX!$L$5:$L$8</c:f>
              <c:numCache>
                <c:formatCode>General</c:formatCode>
                <c:ptCount val="3"/>
                <c:pt idx="0">
                  <c:v>0</c:v>
                </c:pt>
                <c:pt idx="1">
                  <c:v>1518</c:v>
                </c:pt>
                <c:pt idx="2">
                  <c:v>1247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ED-4E37-A334-C7CD89B715DE}"/>
            </c:ext>
          </c:extLst>
        </c:ser>
        <c:ser>
          <c:idx val="1"/>
          <c:order val="1"/>
          <c:tx>
            <c:strRef>
              <c:f>PBX!$M$4</c:f>
              <c:strCache>
                <c:ptCount val="1"/>
                <c:pt idx="0">
                  <c:v> Bueno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PBX!$M$5:$M$8</c:f>
              <c:numCache>
                <c:formatCode>General</c:formatCode>
                <c:ptCount val="3"/>
                <c:pt idx="0">
                  <c:v>1001</c:v>
                </c:pt>
                <c:pt idx="1">
                  <c:v>30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ED-4E37-A334-C7CD89B715DE}"/>
            </c:ext>
          </c:extLst>
        </c:ser>
        <c:ser>
          <c:idx val="2"/>
          <c:order val="2"/>
          <c:tx>
            <c:strRef>
              <c:f>PBX!$N$4</c:f>
              <c:strCache>
                <c:ptCount val="1"/>
                <c:pt idx="0">
                  <c:v> Regular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PBX!$K$5:$K$8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PBX!$N$5:$N$8</c:f>
              <c:numCache>
                <c:formatCode>General</c:formatCode>
                <c:ptCount val="3"/>
                <c:pt idx="0">
                  <c:v>17</c:v>
                </c:pt>
                <c:pt idx="1">
                  <c:v>4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ED-4E37-A334-C7CD89B715DE}"/>
            </c:ext>
          </c:extLst>
        </c:ser>
        <c:ser>
          <c:idx val="3"/>
          <c:order val="3"/>
          <c:tx>
            <c:strRef>
              <c:f>PBX!$O$4</c:f>
              <c:strCache>
                <c:ptCount val="1"/>
                <c:pt idx="0">
                  <c:v> Malo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PBX!$K$5:$K$8</c:f>
              <c:strCache>
                <c:ptCount val="3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PBX!$O$5:$O$8</c:f>
              <c:numCache>
                <c:formatCode>General</c:formatCode>
                <c:ptCount val="3"/>
                <c:pt idx="0">
                  <c:v>7</c:v>
                </c:pt>
                <c:pt idx="1">
                  <c:v>14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ED-4E37-A334-C7CD89B715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160240"/>
        <c:axId val="82166896"/>
      </c:barChart>
      <c:catAx>
        <c:axId val="8216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166896"/>
        <c:crosses val="autoZero"/>
        <c:auto val="1"/>
        <c:lblAlgn val="ctr"/>
        <c:lblOffset val="100"/>
        <c:noMultiLvlLbl val="0"/>
      </c:catAx>
      <c:valAx>
        <c:axId val="82166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1602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</c:plotArea>
    <c:plotVisOnly val="1"/>
    <c:dispBlanksAs val="gap"/>
    <c:showDLblsOverMax val="0"/>
    <c:extLst/>
  </c:chart>
  <c:txPr>
    <a:bodyPr/>
    <a:lstStyle/>
    <a:p>
      <a:pPr>
        <a:defRPr/>
      </a:pPr>
      <a:endParaRPr lang="es-CO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B5B0E-DF2B-4CEA-8D75-30EE054A41AB}" type="datetimeFigureOut">
              <a:rPr lang="es-CO" smtClean="0"/>
              <a:t>21/04/2023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A3AC5-8F7B-4EE6-8069-BA91C6FD976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9809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565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687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A3AC5-8F7B-4EE6-8069-BA91C6FD976F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093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8" descr="Imagen que contiene edificio, exterior, calle, azul&#10;&#10;Descripción generada automáticamente">
            <a:extLst>
              <a:ext uri="{FF2B5EF4-FFF2-40B4-BE49-F238E27FC236}">
                <a16:creationId xmlns:a16="http://schemas.microsoft.com/office/drawing/2014/main" id="{3461BE07-C835-6EBA-D5BA-8F5D425E64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B76789AF-9C5B-65C7-F71E-567243226FC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3997325" y="3290888"/>
            <a:ext cx="4298950" cy="45085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ES_tradnl" altLang="es-CO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PQRSDF- 2023</a:t>
            </a:r>
            <a:endParaRPr lang="es-ES" altLang="es-CO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644901" y="1995032"/>
            <a:ext cx="5314950" cy="1102519"/>
          </a:xfrm>
        </p:spPr>
        <p:txBody>
          <a:bodyPr/>
          <a:lstStyle>
            <a:lvl1pPr>
              <a:lnSpc>
                <a:spcPct val="80000"/>
              </a:lnSpc>
              <a:defRPr sz="4400" b="1">
                <a:solidFill>
                  <a:srgbClr val="FFFFFF"/>
                </a:solidFill>
              </a:defRPr>
            </a:lvl1pPr>
          </a:lstStyle>
          <a:p>
            <a:r>
              <a:rPr lang="es-ES_tradnl" dirty="0"/>
              <a:t>INFORME TERCER TRIMESTRE </a:t>
            </a:r>
            <a:endParaRPr lang="es-ES" dirty="0"/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CBFC5F97-37BE-36B6-C512-FC1219C66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17A75C-34CD-4F92-83C5-A6CACB654DDD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2D050FE2-0229-BF0C-98BA-D16DC869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82773B36-45D5-BD1D-0842-5A16093B1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7A7C73-AC71-42FD-AECD-0F9D76EECDBB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66980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678372-3A3B-BF75-6079-DD376DDD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F2E74-10FD-40E0-9514-85D577F4C15B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464CDE-D30B-F9E3-787C-94C3C2BC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B79B8F-9BDD-3887-71DD-017A474CA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F7557-016C-4345-901A-1119B9C37F03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1526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221EEA-111B-CB93-3C51-AE506F8E8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DA40D-8C5E-4C44-B47E-F29D597B5C47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45EE1E-B85F-81B4-9477-E61A6A0D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DCF4EF-6004-894D-3695-730328AAA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7338-3A36-4E14-93C4-D97AA34552F0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237621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8" descr="Imagen que contiene Texto&#10;&#10;Descripción generada automáticamente">
            <a:extLst>
              <a:ext uri="{FF2B5EF4-FFF2-40B4-BE49-F238E27FC236}">
                <a16:creationId xmlns:a16="http://schemas.microsoft.com/office/drawing/2014/main" id="{79E169A5-538D-1A5F-BD92-09F6B569EA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solidFill>
                  <a:srgbClr val="FFFFFF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677697"/>
            <a:ext cx="7772400" cy="1627478"/>
          </a:xfrm>
        </p:spPr>
        <p:txBody>
          <a:bodyPr anchor="b"/>
          <a:lstStyle>
            <a:lvl1pPr marL="0" indent="0">
              <a:buNone/>
              <a:defRPr sz="12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6281B16E-13DF-77CF-10E6-58296828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64B1E31-E910-4261-8F30-BA75E8B02E44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1FBB30D2-062B-A216-3F47-C5F2224E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83E9D542-490B-1576-57F4-DA86170D1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715A214-578B-4C4D-A946-CD6A4575DB8C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75253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8" descr="Imagen que contiene avión, tren&#10;&#10;Descripción generada automáticamente">
            <a:extLst>
              <a:ext uri="{FF2B5EF4-FFF2-40B4-BE49-F238E27FC236}">
                <a16:creationId xmlns:a16="http://schemas.microsoft.com/office/drawing/2014/main" id="{A012AAE3-17FC-2FD6-D5F6-71627DF4A5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solidFill>
                  <a:srgbClr val="FFFFFF"/>
                </a:solidFill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2283967"/>
            <a:ext cx="4038600" cy="2310656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2283967"/>
            <a:ext cx="4038600" cy="2310656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fecha 3">
            <a:extLst>
              <a:ext uri="{FF2B5EF4-FFF2-40B4-BE49-F238E27FC236}">
                <a16:creationId xmlns:a16="http://schemas.microsoft.com/office/drawing/2014/main" id="{59F37894-198F-50D0-04FF-5169E4A9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7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1A8628E-4CD7-48A1-A20C-8B087F1877DF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163BED0D-B999-A012-4EAD-EA9FC2A1A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7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3C6DF3A3-F6D3-CA2A-A2F2-311F32F2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7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037F276-8216-4F84-9736-57782F5943F7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5042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2179753"/>
            <a:ext cx="4040188" cy="47982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716830"/>
            <a:ext cx="4040188" cy="187779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8" y="2179753"/>
            <a:ext cx="4041775" cy="47982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8" y="2716830"/>
            <a:ext cx="4041775" cy="187779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77D8B946-B160-7560-EF88-DB47EA1C7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5567-1A23-4AE5-BEC5-012BD4714481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30E25732-F124-22AB-268E-E3EEF2D9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B88692F2-B16A-E23A-FD84-C936AB8C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DFE13-3990-407E-8DD4-26909B4DC023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91151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89D23C9C-86CD-D7D2-2E23-CBE1608B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9B56D-9137-443F-9F76-237A8DE5EAC5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A9C96A66-A5D0-F45A-9A7B-ECA22DD6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204C9172-B903-8DA8-EA3D-007C9E65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207A-6A46-4F53-BBBF-44DF926D7DD8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35568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8" descr="Imagen que contiene edificio, exterior, firmar, calle&#10;&#10;Descripción generada automáticamente">
            <a:extLst>
              <a:ext uri="{FF2B5EF4-FFF2-40B4-BE49-F238E27FC236}">
                <a16:creationId xmlns:a16="http://schemas.microsoft.com/office/drawing/2014/main" id="{277AEE1C-1DC4-212D-6B48-DCEED6872D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197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8" descr="Imagen que contiene Texto&#10;&#10;Descripción generada automáticamente">
            <a:extLst>
              <a:ext uri="{FF2B5EF4-FFF2-40B4-BE49-F238E27FC236}">
                <a16:creationId xmlns:a16="http://schemas.microsoft.com/office/drawing/2014/main" id="{2B24AB70-C436-2389-3694-D55A285445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6" y="1690061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3" y="1473865"/>
            <a:ext cx="5111750" cy="3120759"/>
          </a:xfrm>
        </p:spPr>
        <p:txBody>
          <a:bodyPr/>
          <a:lstStyle>
            <a:lvl1pPr>
              <a:defRPr sz="1600">
                <a:solidFill>
                  <a:srgbClr val="FFFFFF"/>
                </a:solidFill>
              </a:defRPr>
            </a:lvl1pPr>
            <a:lvl2pPr>
              <a:defRPr sz="1400">
                <a:solidFill>
                  <a:srgbClr val="FFFFFF"/>
                </a:solidFill>
              </a:defRPr>
            </a:lvl2pPr>
            <a:lvl3pPr>
              <a:defRPr sz="1200">
                <a:solidFill>
                  <a:srgbClr val="FFFFFF"/>
                </a:solidFill>
              </a:defRPr>
            </a:lvl3pPr>
            <a:lvl4pPr>
              <a:defRPr sz="1100">
                <a:solidFill>
                  <a:srgbClr val="FFFFFF"/>
                </a:solidFill>
              </a:defRPr>
            </a:lvl4pPr>
            <a:lvl5pPr>
              <a:defRPr sz="1100">
                <a:solidFill>
                  <a:srgbClr val="FFFFF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6" y="2722991"/>
            <a:ext cx="3008313" cy="1871633"/>
          </a:xfr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fecha 3">
            <a:extLst>
              <a:ext uri="{FF2B5EF4-FFF2-40B4-BE49-F238E27FC236}">
                <a16:creationId xmlns:a16="http://schemas.microsoft.com/office/drawing/2014/main" id="{095A8C35-BD27-AA1B-6953-386A1C4F8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6F139F9-3761-42BA-94DB-728AA29EB0D1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41D3042B-D26F-B221-5670-72667A99F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A1A3EF9F-59EA-420E-BE40-75781747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3895A5-FA11-4F1D-B55E-08AFB57301FA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152059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1675899"/>
            <a:ext cx="5486400" cy="186978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29827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5135143D-2EF1-9724-BE52-20201991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B5DFE-C110-4228-AD3D-CBAB6A97DD43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069F7882-1275-0EC3-FEA3-E62B593E6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30C3627A-40B6-01ED-8AB6-0D7D8FF08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EF9F-85D5-496E-8E8F-2C87F443A06D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  <p:extLst>
      <p:ext uri="{BB962C8B-B14F-4D97-AF65-F5344CB8AC3E}">
        <p14:creationId xmlns:p14="http://schemas.microsoft.com/office/powerpoint/2010/main" val="40211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7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61115090-7C78-A1A1-6A4B-C561843EB4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Marcador de título 1">
            <a:extLst>
              <a:ext uri="{FF2B5EF4-FFF2-40B4-BE49-F238E27FC236}">
                <a16:creationId xmlns:a16="http://schemas.microsoft.com/office/drawing/2014/main" id="{14F0E8B1-10E0-2E51-44BB-AE2B08AAAB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262188" y="1225550"/>
            <a:ext cx="6424612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/>
              <a:t>Clic para editar título</a:t>
            </a:r>
            <a:endParaRPr lang="es-ES" altLang="es-CO"/>
          </a:p>
        </p:txBody>
      </p:sp>
      <p:sp>
        <p:nvSpPr>
          <p:cNvPr id="1028" name="Marcador de texto 2">
            <a:extLst>
              <a:ext uri="{FF2B5EF4-FFF2-40B4-BE49-F238E27FC236}">
                <a16:creationId xmlns:a16="http://schemas.microsoft.com/office/drawing/2014/main" id="{1FAD863B-45B7-7CFE-A8A4-79102E2259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2195513"/>
            <a:ext cx="8229600" cy="239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O"/>
              <a:t>Haga clic para modificar el estilo de texto del patrón</a:t>
            </a:r>
          </a:p>
          <a:p>
            <a:pPr lvl="1"/>
            <a:r>
              <a:rPr lang="es-ES_tradnl" altLang="es-CO"/>
              <a:t>Segundo nivel</a:t>
            </a:r>
          </a:p>
          <a:p>
            <a:pPr lvl="2"/>
            <a:r>
              <a:rPr lang="es-ES_tradnl" altLang="es-CO"/>
              <a:t>Tercer nivel</a:t>
            </a:r>
          </a:p>
          <a:p>
            <a:pPr lvl="3"/>
            <a:r>
              <a:rPr lang="es-ES_tradnl" altLang="es-CO"/>
              <a:t>Cuarto nivel</a:t>
            </a:r>
          </a:p>
          <a:p>
            <a:pPr lvl="4"/>
            <a:r>
              <a:rPr lang="es-ES_tradnl" altLang="es-CO"/>
              <a:t>Quinto nivel</a:t>
            </a:r>
            <a:endParaRPr lang="es-ES" alt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1D8D66-DAC5-6995-7C59-3F2605D60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2D1A48-CADC-45AE-A330-7CFEEF1B9CA9}" type="datetimeFigureOut">
              <a:rPr lang="es-ES" altLang="es-CO"/>
              <a:pPr>
                <a:defRPr/>
              </a:pPr>
              <a:t>21/04/2023</a:t>
            </a:fld>
            <a:endParaRPr lang="es-ES" alt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36C39F-5DA0-0981-FB0F-0C2EB5E62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15BEDE-C697-389F-8ACA-D015605C8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898989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B24AA0C-093A-4904-980E-480894EEDE3D}" type="slidenum">
              <a:rPr lang="es-ES" altLang="es-CO"/>
              <a:pPr>
                <a:defRPr/>
              </a:pPr>
              <a:t>‹Nº›</a:t>
            </a:fld>
            <a:endParaRPr lang="es-ES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9" r:id="rId2"/>
    <p:sldLayoutId id="2147483685" r:id="rId3"/>
    <p:sldLayoutId id="2147483686" r:id="rId4"/>
    <p:sldLayoutId id="2147483680" r:id="rId5"/>
    <p:sldLayoutId id="2147483681" r:id="rId6"/>
    <p:sldLayoutId id="2147483687" r:id="rId7"/>
    <p:sldLayoutId id="2147483688" r:id="rId8"/>
    <p:sldLayoutId id="2147483682" r:id="rId9"/>
    <p:sldLayoutId id="2147483683" r:id="rId10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ítulo 1">
            <a:extLst>
              <a:ext uri="{FF2B5EF4-FFF2-40B4-BE49-F238E27FC236}">
                <a16:creationId xmlns:a16="http://schemas.microsoft.com/office/drawing/2014/main" id="{751EA12E-C073-8653-049A-517260274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4901" y="1931694"/>
            <a:ext cx="5314950" cy="1102519"/>
          </a:xfrm>
        </p:spPr>
        <p:txBody>
          <a:bodyPr/>
          <a:lstStyle/>
          <a:p>
            <a:r>
              <a:rPr lang="es-CO" altLang="es-CO" dirty="0">
                <a:latin typeface="Arial" panose="020B0604020202020204" pitchFamily="34" charset="0"/>
                <a:cs typeface="Arial" panose="020B0604020202020204" pitchFamily="34" charset="0"/>
              </a:rPr>
              <a:t>INFORME PRIMER TRIMESTRE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453" y="800687"/>
            <a:ext cx="7481147" cy="857250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 ENCUESTAS CANAL TELEFÓNICO </a:t>
            </a: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E8A4861-8F46-72F1-788A-A68331F2F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6958439"/>
              </p:ext>
            </p:extLst>
          </p:nvPr>
        </p:nvGraphicFramePr>
        <p:xfrm>
          <a:off x="2128837" y="2033268"/>
          <a:ext cx="48863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695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453" y="617806"/>
            <a:ext cx="7481147" cy="1326144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 ENCUESTAS SEDE ELECTRÓNICA </a:t>
            </a:r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F767699-F84A-5B53-F98E-9D56F3D1E9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4784746"/>
              </p:ext>
            </p:extLst>
          </p:nvPr>
        </p:nvGraphicFramePr>
        <p:xfrm>
          <a:off x="2173922" y="2256789"/>
          <a:ext cx="479615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6555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761" y="888735"/>
            <a:ext cx="7609840" cy="953611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 ENCUESTAS SEDE ELECTRÓNICA </a:t>
            </a:r>
            <a:br>
              <a:rPr lang="es-C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188D7589-695C-B17D-C96B-C1093D3FC5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8589139"/>
              </p:ext>
            </p:extLst>
          </p:nvPr>
        </p:nvGraphicFramePr>
        <p:xfrm>
          <a:off x="2318385" y="2006485"/>
          <a:ext cx="4507230" cy="2742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1129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888736"/>
            <a:ext cx="6729412" cy="857250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E7E3DB0-2C35-C99F-FA95-72E193F0B6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8987644"/>
              </p:ext>
            </p:extLst>
          </p:nvPr>
        </p:nvGraphicFramePr>
        <p:xfrm>
          <a:off x="2318385" y="1901081"/>
          <a:ext cx="4507230" cy="3115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id="{94CA6542-4E2C-6537-8128-4F4BFB68EF0D}"/>
              </a:ext>
            </a:extLst>
          </p:cNvPr>
          <p:cNvSpPr txBox="1">
            <a:spLocks/>
          </p:cNvSpPr>
          <p:nvPr/>
        </p:nvSpPr>
        <p:spPr bwMode="auto">
          <a:xfrm>
            <a:off x="1456267" y="888735"/>
            <a:ext cx="7535334" cy="95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br>
              <a:rPr lang="es-CO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RESULTADOS ENCUESTAS SEDE ELECTRÓNICA </a:t>
            </a:r>
            <a:br>
              <a:rPr lang="es-CO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731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87CA24E-8BC2-0EDF-9C88-DC3D92AF48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1564671"/>
              </p:ext>
            </p:extLst>
          </p:nvPr>
        </p:nvGraphicFramePr>
        <p:xfrm>
          <a:off x="1765935" y="1909023"/>
          <a:ext cx="5612130" cy="3140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364AF4B0-1A0F-5CD0-4115-8B1ABCFC2FAB}"/>
              </a:ext>
            </a:extLst>
          </p:cNvPr>
          <p:cNvSpPr txBox="1">
            <a:spLocks/>
          </p:cNvSpPr>
          <p:nvPr/>
        </p:nvSpPr>
        <p:spPr bwMode="auto">
          <a:xfrm>
            <a:off x="1456267" y="704427"/>
            <a:ext cx="7535334" cy="11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br>
              <a:rPr lang="es-CO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RESULTADOS ENCUESTAS SEDE ELECTRÓNICA </a:t>
            </a:r>
            <a:br>
              <a:rPr lang="es-CO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933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1675" y="888736"/>
            <a:ext cx="7019925" cy="757184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 ENCUESTAS VENTANILLLA</a:t>
            </a:r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2981C10-A40F-4A83-5AF8-C72FA8C641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7222710"/>
              </p:ext>
            </p:extLst>
          </p:nvPr>
        </p:nvGraphicFramePr>
        <p:xfrm>
          <a:off x="1971675" y="1719268"/>
          <a:ext cx="5200650" cy="3452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7991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2D310E45-0F06-71EA-9F64-C93BE1DCD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0441794"/>
              </p:ext>
            </p:extLst>
          </p:nvPr>
        </p:nvGraphicFramePr>
        <p:xfrm>
          <a:off x="2286000" y="224323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9F94A78D-0A55-24EA-3225-AE97D7D60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1675" y="956469"/>
            <a:ext cx="7019925" cy="858783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 ENCUESTAS PRESENCIAL </a:t>
            </a:r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182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>
            <a:extLst>
              <a:ext uri="{FF2B5EF4-FFF2-40B4-BE49-F238E27FC236}">
                <a16:creationId xmlns:a16="http://schemas.microsoft.com/office/drawing/2014/main" id="{8C47A1A2-9430-10E4-48C3-6F26E2E4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225550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INFORME PRIMER TRIMESTRE </a:t>
            </a:r>
            <a:b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PQRSDF- 2023</a:t>
            </a:r>
          </a:p>
        </p:txBody>
      </p:sp>
      <p:sp>
        <p:nvSpPr>
          <p:cNvPr id="13314" name="Marcador de contenido 2">
            <a:extLst>
              <a:ext uri="{FF2B5EF4-FFF2-40B4-BE49-F238E27FC236}">
                <a16:creationId xmlns:a16="http://schemas.microsoft.com/office/drawing/2014/main" id="{67F628A0-D6E5-AAB6-29F4-144F4F48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272" y="2580950"/>
            <a:ext cx="4356100" cy="1590242"/>
          </a:xfrm>
        </p:spPr>
        <p:txBody>
          <a:bodyPr/>
          <a:lstStyle/>
          <a:p>
            <a:pPr algn="just"/>
            <a:r>
              <a:rPr lang="es-CO" sz="1600" dirty="0">
                <a:latin typeface="Arial" panose="020B0604020202020204" pitchFamily="34" charset="0"/>
              </a:rPr>
              <a:t>La PROCURADURÍA GENERAL DE LA NACIÓN</a:t>
            </a:r>
            <a:r>
              <a:rPr lang="es-CO" sz="1600" i="0" u="none" strike="noStrike" baseline="0" dirty="0">
                <a:latin typeface="Arial" panose="020B0604020202020204" pitchFamily="34" charset="0"/>
              </a:rPr>
              <a:t>, presenta a la ciudadanía el informe de gestión correspondiente a la atención de PQRSDF y trámites en el </a:t>
            </a:r>
            <a:r>
              <a:rPr lang="es-CO" dirty="0">
                <a:latin typeface="Arial" panose="020B0604020202020204" pitchFamily="34" charset="0"/>
              </a:rPr>
              <a:t>primer</a:t>
            </a:r>
            <a:r>
              <a:rPr lang="es-CO" sz="1600" i="0" u="none" strike="noStrike" baseline="0" dirty="0">
                <a:latin typeface="Arial" panose="020B0604020202020204" pitchFamily="34" charset="0"/>
              </a:rPr>
              <a:t> trimestre del 2023.</a:t>
            </a:r>
            <a:endParaRPr lang="es-CO" sz="2000" dirty="0"/>
          </a:p>
          <a:p>
            <a:endParaRPr lang="es-CO" alt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APA: cómo citar un informe [Versión 2020] - BibGuru Guides">
            <a:extLst>
              <a:ext uri="{FF2B5EF4-FFF2-40B4-BE49-F238E27FC236}">
                <a16:creationId xmlns:a16="http://schemas.microsoft.com/office/drawing/2014/main" id="{5D2C06E9-9829-E575-E153-00167E228D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69"/>
          <a:stretch/>
        </p:blipFill>
        <p:spPr bwMode="auto">
          <a:xfrm>
            <a:off x="5469342" y="2189163"/>
            <a:ext cx="2824939" cy="237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>
            <a:extLst>
              <a:ext uri="{FF2B5EF4-FFF2-40B4-BE49-F238E27FC236}">
                <a16:creationId xmlns:a16="http://schemas.microsoft.com/office/drawing/2014/main" id="{8C47A1A2-9430-10E4-48C3-6F26E2E43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76585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sp>
        <p:nvSpPr>
          <p:cNvPr id="13314" name="Marcador de contenido 2">
            <a:extLst>
              <a:ext uri="{FF2B5EF4-FFF2-40B4-BE49-F238E27FC236}">
                <a16:creationId xmlns:a16="http://schemas.microsoft.com/office/drawing/2014/main" id="{67F628A0-D6E5-AAB6-29F4-144F4F480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068" y="1983576"/>
            <a:ext cx="4356100" cy="1379537"/>
          </a:xfrm>
        </p:spPr>
        <p:txBody>
          <a:bodyPr/>
          <a:lstStyle/>
          <a:p>
            <a:pPr algn="just"/>
            <a:r>
              <a:rPr lang="es-ES" sz="1600" dirty="0">
                <a:latin typeface="Arial" panose="020B0604020202020204" pitchFamily="34" charset="0"/>
              </a:rPr>
              <a:t>A continuación se detalla la información de las solicitudes PQRSDF recibidas de los ciudadanos, las cuales se radican por los diferentes medios que se encuentran habilitados en la Entidad.</a:t>
            </a:r>
          </a:p>
          <a:p>
            <a:endParaRPr lang="es-CO" alt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177978B-FE06-07E5-2E13-B7DC384F22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921349"/>
              </p:ext>
            </p:extLst>
          </p:nvPr>
        </p:nvGraphicFramePr>
        <p:xfrm>
          <a:off x="659250" y="3626897"/>
          <a:ext cx="3667736" cy="880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6934">
                  <a:extLst>
                    <a:ext uri="{9D8B030D-6E8A-4147-A177-3AD203B41FA5}">
                      <a16:colId xmlns:a16="http://schemas.microsoft.com/office/drawing/2014/main" val="2886448267"/>
                    </a:ext>
                  </a:extLst>
                </a:gridCol>
                <a:gridCol w="916934">
                  <a:extLst>
                    <a:ext uri="{9D8B030D-6E8A-4147-A177-3AD203B41FA5}">
                      <a16:colId xmlns:a16="http://schemas.microsoft.com/office/drawing/2014/main" val="1816344262"/>
                    </a:ext>
                  </a:extLst>
                </a:gridCol>
                <a:gridCol w="916934">
                  <a:extLst>
                    <a:ext uri="{9D8B030D-6E8A-4147-A177-3AD203B41FA5}">
                      <a16:colId xmlns:a16="http://schemas.microsoft.com/office/drawing/2014/main" val="324378986"/>
                    </a:ext>
                  </a:extLst>
                </a:gridCol>
                <a:gridCol w="916934">
                  <a:extLst>
                    <a:ext uri="{9D8B030D-6E8A-4147-A177-3AD203B41FA5}">
                      <a16:colId xmlns:a16="http://schemas.microsoft.com/office/drawing/2014/main" val="1651766826"/>
                    </a:ext>
                  </a:extLst>
                </a:gridCol>
              </a:tblGrid>
              <a:tr h="3680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ENERO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FEBRERO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MARZO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TOTAL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435129"/>
                  </a:ext>
                </a:extLst>
              </a:tr>
              <a:tr h="512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u="none" strike="noStrike">
                          <a:effectLst/>
                        </a:rPr>
                        <a:t>47416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u="none" strike="noStrike">
                          <a:effectLst/>
                        </a:rPr>
                        <a:t>66082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u="none" strike="noStrike" dirty="0">
                          <a:effectLst/>
                        </a:rPr>
                        <a:t>71227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u="none" strike="noStrike" dirty="0">
                          <a:effectLst/>
                        </a:rPr>
                        <a:t>184725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0795438"/>
                  </a:ext>
                </a:extLst>
              </a:tr>
            </a:tbl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404EE50-6246-5DA5-4544-782554CBBB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795886"/>
              </p:ext>
            </p:extLst>
          </p:nvPr>
        </p:nvGraphicFramePr>
        <p:xfrm>
          <a:off x="4918614" y="1730813"/>
          <a:ext cx="3910318" cy="3442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0236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0A7E3-D984-5F2C-D378-9BDCF15DE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40884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E6B9D5A-677E-3E84-BD32-9BC5845CCD2D}"/>
              </a:ext>
            </a:extLst>
          </p:cNvPr>
          <p:cNvSpPr txBox="1"/>
          <p:nvPr/>
        </p:nvSpPr>
        <p:spPr>
          <a:xfrm>
            <a:off x="286124" y="1744245"/>
            <a:ext cx="7628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0" i="0" u="none" strike="noStrike" baseline="0" dirty="0">
                <a:latin typeface="Arial" panose="020B0604020202020204" pitchFamily="34" charset="0"/>
              </a:rPr>
              <a:t>Tiempo promedio de gestión de las solicitudes (PQRSDF) de acuerdo al tiempo de respuesta.</a:t>
            </a:r>
            <a:endParaRPr lang="es-CO" sz="14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EFA75FD-9F0F-FA8C-E71A-BF3FA6406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279386"/>
              </p:ext>
            </p:extLst>
          </p:nvPr>
        </p:nvGraphicFramePr>
        <p:xfrm>
          <a:off x="4532812" y="2992614"/>
          <a:ext cx="4497978" cy="11030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3145">
                  <a:extLst>
                    <a:ext uri="{9D8B030D-6E8A-4147-A177-3AD203B41FA5}">
                      <a16:colId xmlns:a16="http://schemas.microsoft.com/office/drawing/2014/main" val="2813665"/>
                    </a:ext>
                  </a:extLst>
                </a:gridCol>
                <a:gridCol w="676388">
                  <a:extLst>
                    <a:ext uri="{9D8B030D-6E8A-4147-A177-3AD203B41FA5}">
                      <a16:colId xmlns:a16="http://schemas.microsoft.com/office/drawing/2014/main" val="2248723412"/>
                    </a:ext>
                  </a:extLst>
                </a:gridCol>
                <a:gridCol w="676388">
                  <a:extLst>
                    <a:ext uri="{9D8B030D-6E8A-4147-A177-3AD203B41FA5}">
                      <a16:colId xmlns:a16="http://schemas.microsoft.com/office/drawing/2014/main" val="1001107932"/>
                    </a:ext>
                  </a:extLst>
                </a:gridCol>
                <a:gridCol w="676388">
                  <a:extLst>
                    <a:ext uri="{9D8B030D-6E8A-4147-A177-3AD203B41FA5}">
                      <a16:colId xmlns:a16="http://schemas.microsoft.com/office/drawing/2014/main" val="3268805716"/>
                    </a:ext>
                  </a:extLst>
                </a:gridCol>
                <a:gridCol w="935669">
                  <a:extLst>
                    <a:ext uri="{9D8B030D-6E8A-4147-A177-3AD203B41FA5}">
                      <a16:colId xmlns:a16="http://schemas.microsoft.com/office/drawing/2014/main" val="819365327"/>
                    </a:ext>
                  </a:extLst>
                </a:gridCol>
              </a:tblGrid>
              <a:tr h="3772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 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ENERO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FEBRERO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MARZO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>
                          <a:effectLst/>
                        </a:rPr>
                        <a:t>TOTAL TRIMESTRE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98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TOTAL RESPUESTA ENVIDAS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>
                          <a:effectLst/>
                        </a:rPr>
                        <a:t>3711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>
                          <a:effectLst/>
                        </a:rPr>
                        <a:t>4803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>
                          <a:effectLst/>
                        </a:rPr>
                        <a:t>7091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>
                          <a:effectLst/>
                        </a:rPr>
                        <a:t>15605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31037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>
                          <a:effectLst/>
                        </a:rPr>
                        <a:t>TIEMPO PROMEDIO DE RESPUESTA (DÍAS)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>
                          <a:effectLst/>
                        </a:rPr>
                        <a:t>4,2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>
                          <a:effectLst/>
                        </a:rPr>
                        <a:t>6,5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>
                          <a:effectLst/>
                        </a:rPr>
                        <a:t>10,6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>
                          <a:effectLst/>
                        </a:rPr>
                        <a:t>7,1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3216428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A516BFE-F98A-017B-BB37-EFAD7BD3A1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558912"/>
              </p:ext>
            </p:extLst>
          </p:nvPr>
        </p:nvGraphicFramePr>
        <p:xfrm>
          <a:off x="74023" y="2033034"/>
          <a:ext cx="4572000" cy="3039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11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E634EB-0610-0869-C9CF-4E5ED0240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824345"/>
            <a:ext cx="6729412" cy="939804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6A148C3-748F-43FA-326F-66F8F8CFBFF8}"/>
              </a:ext>
            </a:extLst>
          </p:cNvPr>
          <p:cNvSpPr txBox="1"/>
          <p:nvPr/>
        </p:nvSpPr>
        <p:spPr>
          <a:xfrm>
            <a:off x="1051542" y="1432568"/>
            <a:ext cx="7940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0" i="0" u="none" strike="noStrike" baseline="0" dirty="0">
                <a:latin typeface="Arial" panose="020B0604020202020204" pitchFamily="34" charset="0"/>
              </a:rPr>
              <a:t>Tiempo promedio de gestión de las solicitudes (PQRSDF) de acuerdo al tipo de comunicación.</a:t>
            </a:r>
            <a:endParaRPr lang="es-CO" sz="14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C5564DA9-1999-C44D-02CC-E3D0701C0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450013"/>
              </p:ext>
            </p:extLst>
          </p:nvPr>
        </p:nvGraphicFramePr>
        <p:xfrm>
          <a:off x="2031999" y="1736828"/>
          <a:ext cx="5080002" cy="1504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8476">
                  <a:extLst>
                    <a:ext uri="{9D8B030D-6E8A-4147-A177-3AD203B41FA5}">
                      <a16:colId xmlns:a16="http://schemas.microsoft.com/office/drawing/2014/main" val="3803454273"/>
                    </a:ext>
                  </a:extLst>
                </a:gridCol>
                <a:gridCol w="893842">
                  <a:extLst>
                    <a:ext uri="{9D8B030D-6E8A-4147-A177-3AD203B41FA5}">
                      <a16:colId xmlns:a16="http://schemas.microsoft.com/office/drawing/2014/main" val="3823693554"/>
                    </a:ext>
                  </a:extLst>
                </a:gridCol>
                <a:gridCol w="893842">
                  <a:extLst>
                    <a:ext uri="{9D8B030D-6E8A-4147-A177-3AD203B41FA5}">
                      <a16:colId xmlns:a16="http://schemas.microsoft.com/office/drawing/2014/main" val="2194019911"/>
                    </a:ext>
                  </a:extLst>
                </a:gridCol>
                <a:gridCol w="893842">
                  <a:extLst>
                    <a:ext uri="{9D8B030D-6E8A-4147-A177-3AD203B41FA5}">
                      <a16:colId xmlns:a16="http://schemas.microsoft.com/office/drawing/2014/main" val="2286888558"/>
                    </a:ext>
                  </a:extLst>
                </a:gridCol>
              </a:tblGrid>
              <a:tr h="23068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u="none" strike="noStrike" dirty="0">
                          <a:effectLst/>
                        </a:rPr>
                        <a:t>TIPO DE COMUNICACIÓN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ENERO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FEBRERO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u="none" strike="noStrike" dirty="0">
                          <a:effectLst/>
                        </a:rPr>
                        <a:t>MARZO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484773"/>
                  </a:ext>
                </a:extLst>
              </a:tr>
              <a:tr h="1833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COMUNICACIÓN INFORMATIVA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4,9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7,5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10,87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9774339"/>
                  </a:ext>
                </a:extLst>
              </a:tr>
              <a:tr h="1833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CONCILIACIONES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7,3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8,9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17,7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1942491"/>
                  </a:ext>
                </a:extLst>
              </a:tr>
              <a:tr h="1833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DERECHO DE PETICIÓN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4,3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5,7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10,4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074514"/>
                  </a:ext>
                </a:extLst>
              </a:tr>
              <a:tr h="1833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QUEJA/DENUNCIA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16,5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20,8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55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2895638"/>
                  </a:ext>
                </a:extLst>
              </a:tr>
              <a:tr h="1833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>
                          <a:effectLst/>
                        </a:rPr>
                        <a:t>TUTELAS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4,4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8840017"/>
                  </a:ext>
                </a:extLst>
              </a:tr>
              <a:tr h="35687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effectLst/>
                        </a:rPr>
                        <a:t>URGENTE - PETICIÓN CON TÉRMINO PRIORITARIO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3,1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6,4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 dirty="0">
                          <a:effectLst/>
                        </a:rPr>
                        <a:t>9,3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8874804"/>
                  </a:ext>
                </a:extLst>
              </a:tr>
            </a:tbl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544C155-1504-4A10-2CCE-BCE7184940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666515"/>
              </p:ext>
            </p:extLst>
          </p:nvPr>
        </p:nvGraphicFramePr>
        <p:xfrm>
          <a:off x="62088" y="3241217"/>
          <a:ext cx="3031067" cy="1871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42A8BB3-F420-92F3-FF55-E627B60D61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1348946"/>
              </p:ext>
            </p:extLst>
          </p:nvPr>
        </p:nvGraphicFramePr>
        <p:xfrm>
          <a:off x="2888502" y="3201811"/>
          <a:ext cx="3228622" cy="1941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DB3EAF1D-A814-3111-EA0F-AA1CF4B9D9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9360843"/>
              </p:ext>
            </p:extLst>
          </p:nvPr>
        </p:nvGraphicFramePr>
        <p:xfrm>
          <a:off x="5853290" y="3241218"/>
          <a:ext cx="3228622" cy="1871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98362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8A01-C3C3-4EC0-A39F-AE0DBB5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F6CD0C1-7AF5-8EE9-C146-F1687FC6711A}"/>
              </a:ext>
            </a:extLst>
          </p:cNvPr>
          <p:cNvSpPr txBox="1"/>
          <p:nvPr/>
        </p:nvSpPr>
        <p:spPr>
          <a:xfrm>
            <a:off x="2584116" y="1567662"/>
            <a:ext cx="39757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i="0" u="none" strike="noStrike" baseline="0" dirty="0">
                <a:latin typeface="Arial" panose="020B0604020202020204" pitchFamily="34" charset="0"/>
              </a:rPr>
              <a:t>Radicados recibidos por canal de comunicación</a:t>
            </a:r>
            <a:endParaRPr lang="es-CO" sz="1400"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7FC47F5D-56C1-0D37-6EEF-FD2E3D7B7E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874339"/>
              </p:ext>
            </p:extLst>
          </p:nvPr>
        </p:nvGraphicFramePr>
        <p:xfrm>
          <a:off x="812801" y="1704623"/>
          <a:ext cx="7913334" cy="3438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097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188" y="1003877"/>
            <a:ext cx="6729412" cy="857250"/>
          </a:xfrm>
        </p:spPr>
        <p:txBody>
          <a:bodyPr/>
          <a:lstStyle/>
          <a:p>
            <a:r>
              <a:rPr lang="es-CO" altLang="es-CO" sz="2400" dirty="0">
                <a:latin typeface="Arial" panose="020B0604020202020204" pitchFamily="34" charset="0"/>
                <a:cs typeface="Arial" panose="020B0604020202020204" pitchFamily="34" charset="0"/>
              </a:rPr>
              <a:t>GESTIÓN DE SOLICITUDES (PQRSDF)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9BE3C296-366D-230A-46FB-D7BFBDB901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0404868"/>
              </p:ext>
            </p:extLst>
          </p:nvPr>
        </p:nvGraphicFramePr>
        <p:xfrm>
          <a:off x="2980268" y="1481960"/>
          <a:ext cx="5992282" cy="3645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67AFB1F-66F0-B12B-AA04-4AB7412DE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647108"/>
              </p:ext>
            </p:extLst>
          </p:nvPr>
        </p:nvGraphicFramePr>
        <p:xfrm>
          <a:off x="171450" y="1690352"/>
          <a:ext cx="2808817" cy="32127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2552">
                  <a:extLst>
                    <a:ext uri="{9D8B030D-6E8A-4147-A177-3AD203B41FA5}">
                      <a16:colId xmlns:a16="http://schemas.microsoft.com/office/drawing/2014/main" val="2379198325"/>
                    </a:ext>
                  </a:extLst>
                </a:gridCol>
                <a:gridCol w="776265">
                  <a:extLst>
                    <a:ext uri="{9D8B030D-6E8A-4147-A177-3AD203B41FA5}">
                      <a16:colId xmlns:a16="http://schemas.microsoft.com/office/drawing/2014/main" val="3098350827"/>
                    </a:ext>
                  </a:extLst>
                </a:gridCol>
              </a:tblGrid>
              <a:tr h="38027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RADICADOS POR TIPO DE COMUNICACIÓN</a:t>
                      </a:r>
                    </a:p>
                  </a:txBody>
                  <a:tcPr marL="9407" marR="9407" marT="9407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TOTAL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380980"/>
                  </a:ext>
                </a:extLst>
              </a:tr>
              <a:tr h="23869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ANTECEDENTES SIRI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3004590746"/>
                  </a:ext>
                </a:extLst>
              </a:tr>
              <a:tr h="380278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COMUNICACIÓN INFORMATIVA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135824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2026442474"/>
                  </a:ext>
                </a:extLst>
              </a:tr>
              <a:tr h="20756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CONCILIACIONES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10480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626337279"/>
                  </a:ext>
                </a:extLst>
              </a:tr>
              <a:tr h="20756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DENUNCIA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1314311106"/>
                  </a:ext>
                </a:extLst>
              </a:tr>
              <a:tr h="380278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DENUNCIA PROCESO ELECTORAL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2386150329"/>
                  </a:ext>
                </a:extLst>
              </a:tr>
              <a:tr h="20756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DERECHO DE PETICIÓN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24753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3834271816"/>
                  </a:ext>
                </a:extLst>
              </a:tr>
              <a:tr h="20756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NO DEFINIDO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657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1216243236"/>
                  </a:ext>
                </a:extLst>
              </a:tr>
              <a:tr h="20756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QUEJA/DENUNCIA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2414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118025097"/>
                  </a:ext>
                </a:extLst>
              </a:tr>
              <a:tr h="20756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TUTELAS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1439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451900997"/>
                  </a:ext>
                </a:extLst>
              </a:tr>
              <a:tr h="380278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URGENTE - PETICIÓN CON TÉRMINO PRIORITARIO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9138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3380630694"/>
                  </a:ext>
                </a:extLst>
              </a:tr>
              <a:tr h="20756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Total general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184725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07" marR="9407" marT="9407" marB="0" anchor="ctr"/>
                </a:tc>
                <a:extLst>
                  <a:ext uri="{0D108BD9-81ED-4DB2-BD59-A6C34878D82A}">
                    <a16:rowId xmlns:a16="http://schemas.microsoft.com/office/drawing/2014/main" val="1436632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243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8533" y="907632"/>
            <a:ext cx="7603067" cy="729986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 ENCUESTAS CANAL TELEFÓNICO </a:t>
            </a: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5129A37-BFDF-DEC0-86FF-D8339D509B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6338463"/>
              </p:ext>
            </p:extLst>
          </p:nvPr>
        </p:nvGraphicFramePr>
        <p:xfrm>
          <a:off x="2286000" y="189779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7519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DB874EEF-DBB6-3A86-858E-EDEEFBB2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1093" y="807460"/>
            <a:ext cx="7440507" cy="857250"/>
          </a:xfrm>
        </p:spPr>
        <p:txBody>
          <a:bodyPr/>
          <a:lstStyle/>
          <a:p>
            <a:pPr algn="ctr"/>
            <a:b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CO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 ENCUESTAS CANAL TELEFÓNICO </a:t>
            </a:r>
            <a:br>
              <a:rPr lang="es-C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O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PRIMER TRIMESTRE 2023</a:t>
            </a:r>
            <a:endParaRPr lang="es-CO" alt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748AE0D5-9C93-21A5-6A9C-DBE8E73697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5079150"/>
              </p:ext>
            </p:extLst>
          </p:nvPr>
        </p:nvGraphicFramePr>
        <p:xfrm>
          <a:off x="2286000" y="202649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09920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81C0264B8044983D4D78886BCBA71" ma:contentTypeVersion="4" ma:contentTypeDescription="Create a new document." ma:contentTypeScope="" ma:versionID="323519d2bc65f484be6a4f16a245b0e3">
  <xsd:schema xmlns:xsd="http://www.w3.org/2001/XMLSchema" xmlns:xs="http://www.w3.org/2001/XMLSchema" xmlns:p="http://schemas.microsoft.com/office/2006/metadata/properties" xmlns:ns1="http://schemas.microsoft.com/sharepoint/v3" xmlns:ns2="2527769d-9d09-4668-95f1-a7f37efe50c6" targetNamespace="http://schemas.microsoft.com/office/2006/metadata/properties" ma:root="true" ma:fieldsID="e19f4e529cecf0f623cb95ac66740e17" ns1:_="" ns2:_="">
    <xsd:import namespace="http://schemas.microsoft.com/sharepoint/v3"/>
    <xsd:import namespace="2527769d-9d09-4668-95f1-a7f37efe50c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Fecha" minOccurs="0"/>
                <xsd:element ref="ns2:r5zb" minOccurs="0"/>
                <xsd:element ref="ns2:Fe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7769d-9d09-4668-95f1-a7f37efe50c6" elementFormDefault="qualified">
    <xsd:import namespace="http://schemas.microsoft.com/office/2006/documentManagement/types"/>
    <xsd:import namespace="http://schemas.microsoft.com/office/infopath/2007/PartnerControls"/>
    <xsd:element name="Fecha" ma:index="10" nillable="true" ma:displayName="Fecha" ma:format="DateTime" ma:internalName="Fecha">
      <xsd:simpleType>
        <xsd:restriction base="dms:DateTime"/>
      </xsd:simpleType>
    </xsd:element>
    <xsd:element name="r5zb" ma:index="11" nillable="true" ma:displayName="Fecha y hora" ma:internalName="r5zb">
      <xsd:simpleType>
        <xsd:restriction base="dms:DateTime"/>
      </xsd:simpleType>
    </xsd:element>
    <xsd:element name="Fec" ma:index="12" nillable="true" ma:displayName="Fec" ma:format="DateOnly" ma:internalName="Fec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Fecha xmlns="2527769d-9d09-4668-95f1-a7f37efe50c6" xsi:nil="true"/>
    <Fec xmlns="2527769d-9d09-4668-95f1-a7f37efe50c6" xsi:nil="true"/>
    <r5zb xmlns="2527769d-9d09-4668-95f1-a7f37efe50c6" xsi:nil="true"/>
  </documentManagement>
</p:properties>
</file>

<file path=customXml/itemProps1.xml><?xml version="1.0" encoding="utf-8"?>
<ds:datastoreItem xmlns:ds="http://schemas.openxmlformats.org/officeDocument/2006/customXml" ds:itemID="{D405E99A-D039-4EE0-8E82-79100AE86541}"/>
</file>

<file path=customXml/itemProps2.xml><?xml version="1.0" encoding="utf-8"?>
<ds:datastoreItem xmlns:ds="http://schemas.openxmlformats.org/officeDocument/2006/customXml" ds:itemID="{2335A58E-7C78-4742-B094-BBBE58BFB99A}"/>
</file>

<file path=customXml/itemProps3.xml><?xml version="1.0" encoding="utf-8"?>
<ds:datastoreItem xmlns:ds="http://schemas.openxmlformats.org/officeDocument/2006/customXml" ds:itemID="{F37FB285-4591-4967-B7CB-8E693D2E076B}"/>
</file>

<file path=docProps/app.xml><?xml version="1.0" encoding="utf-8"?>
<Properties xmlns="http://schemas.openxmlformats.org/officeDocument/2006/extended-properties" xmlns:vt="http://schemas.openxmlformats.org/officeDocument/2006/docPropsVTypes">
  <TotalTime>7989</TotalTime>
  <Words>479</Words>
  <Application>Microsoft Office PowerPoint</Application>
  <PresentationFormat>Presentación en pantalla (16:9)</PresentationFormat>
  <Paragraphs>166</Paragraphs>
  <Slides>17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de Office</vt:lpstr>
      <vt:lpstr>INFORME PRIMER TRIMESTRE </vt:lpstr>
      <vt:lpstr>INFORME PRIMER TRIMESTRE  PQRSDF- 2023</vt:lpstr>
      <vt:lpstr>GESTIÓN DE SOLICITUDES (PQRSDF)</vt:lpstr>
      <vt:lpstr>GESTIÓN DE SOLICITUDES (PQRSDF)</vt:lpstr>
      <vt:lpstr>GESTIÓN DE SOLICITUDES (PQRSDF)</vt:lpstr>
      <vt:lpstr>GESTIÓN DE SOLICITUDES (PQRSDF)</vt:lpstr>
      <vt:lpstr>GESTIÓN DE SOLICITUDES (PQRSDF)</vt:lpstr>
      <vt:lpstr> RESULTADOS ENCUESTAS CANAL TELEFÓNICO PRIMER TRIMESTRE 2023</vt:lpstr>
      <vt:lpstr> RESULTADOS ENCUESTAS CANAL TELEFÓNICO  PRIMER TRIMESTRE 2023</vt:lpstr>
      <vt:lpstr> RESULTADOS ENCUESTAS CANAL TELEFÓNICO PRIMER TRIMESTRE 2023</vt:lpstr>
      <vt:lpstr> RESULTADOS ENCUESTAS SEDE ELECTRÓNICA  PRIMER TRIMESTRE 2023</vt:lpstr>
      <vt:lpstr> RESULTADOS ENCUESTAS SEDE ELECTRÓNICA  PRIMER TRIMESTRE 2023</vt:lpstr>
      <vt:lpstr> </vt:lpstr>
      <vt:lpstr>Presentación de PowerPoint</vt:lpstr>
      <vt:lpstr> RESULTADOS ENCUESTAS VENTANILLLA PRIMER TRIMESTRE 2023</vt:lpstr>
      <vt:lpstr> RESULTADOS ENCUESTAS PRESENCIAL  PRIMER TRIMESTRE 2023</vt:lpstr>
      <vt:lpstr>Presentación de PowerPoint</vt:lpstr>
    </vt:vector>
  </TitlesOfParts>
  <Company>Procuraduria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Gonzalez</dc:creator>
  <cp:lastModifiedBy>Rosa Alexandra Lozano Hernandez</cp:lastModifiedBy>
  <cp:revision>30</cp:revision>
  <dcterms:created xsi:type="dcterms:W3CDTF">2020-02-18T16:49:15Z</dcterms:created>
  <dcterms:modified xsi:type="dcterms:W3CDTF">2023-04-21T20:17:11Z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0x01010011B81C0264B8044983D4D78886BCBA71</vt:lpwstr>
  </property>
</Properties>
</file>