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3" r:id="rId3"/>
    <p:sldId id="276" r:id="rId4"/>
    <p:sldId id="277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DCFE"/>
    <a:srgbClr val="001746"/>
    <a:srgbClr val="000099"/>
    <a:srgbClr val="FFC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5"/>
  </p:normalViewPr>
  <p:slideViewPr>
    <p:cSldViewPr snapToGrid="0" snapToObjects="1" showGuides="1">
      <p:cViewPr varScale="1">
        <p:scale>
          <a:sx n="101" d="100"/>
          <a:sy n="101" d="100"/>
        </p:scale>
        <p:origin x="15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curaduria.gov.co/sim/relatoria/.webdocumento?accion=verDocumentoRel&amp;relId=MTEwMTk=&amp;mode=1#page=inline" TargetMode="External"/><Relationship Id="rId2" Type="http://schemas.openxmlformats.org/officeDocument/2006/relationships/hyperlink" Target="https://www.procuraduria.gov.co/sim/relatoria/.webdocumento?accion=verDocumentoRel&amp;relId=ODQ0Nw==&amp;mode=1#page=inline" TargetMode="External"/><Relationship Id="rId1" Type="http://schemas.openxmlformats.org/officeDocument/2006/relationships/hyperlink" Target="https://www.procuraduria.gov.co/sim/relatoria/.webdocumento?accion=verDocumentoRel&amp;relId=MjQ1Mw==&amp;mode=1#page=inline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curaduria.gov.co/sim/relatoria/.webdocumento?accion=verDocumentoRel&amp;relId=MTEwMTk=&amp;mode=1#page=inline" TargetMode="External"/><Relationship Id="rId2" Type="http://schemas.openxmlformats.org/officeDocument/2006/relationships/hyperlink" Target="https://www.procuraduria.gov.co/sim/relatoria/.webdocumento?accion=verDocumentoRel&amp;relId=ODQ0Nw==&amp;mode=1#page=inline" TargetMode="External"/><Relationship Id="rId1" Type="http://schemas.openxmlformats.org/officeDocument/2006/relationships/hyperlink" Target="https://www.procuraduria.gov.co/sim/relatoria/.webdocumento?accion=verDocumentoRel&amp;relId=MjQ1Mw==&amp;mode=1#page=inline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DB4A02-1299-4FB1-B991-7DC3C8A506B2}" type="doc">
      <dgm:prSet loTypeId="urn:microsoft.com/office/officeart/2005/8/layout/list1" loCatId="list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s-CO"/>
        </a:p>
      </dgm:t>
    </dgm:pt>
    <dgm:pt modelId="{5A35257C-509A-41D3-ADDF-6F828A1833EA}">
      <dgm:prSet phldrT="[Texto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s-ES" sz="1200" dirty="0"/>
            <a:t>Se reglamentó el uso del carné de identificación en los niveles central y territorial, así como el uso de la tarjeta de seguridad para el ingreso de los funcionarios del nivel central en la Resolución No. </a:t>
          </a:r>
          <a:r>
            <a:rPr lang="es-ES" sz="1200" dirty="0">
              <a:hlinkClick xmlns:r="http://schemas.openxmlformats.org/officeDocument/2006/relationships" r:id="rId1"/>
            </a:rPr>
            <a:t>150 de 2003</a:t>
          </a:r>
          <a:r>
            <a:rPr lang="es-ES" sz="1200" dirty="0"/>
            <a:t>, modificada y adicionada por las Resoluciones No. </a:t>
          </a:r>
          <a:r>
            <a:rPr lang="es-ES" sz="1200" dirty="0">
              <a:hlinkClick xmlns:r="http://schemas.openxmlformats.org/officeDocument/2006/relationships" r:id="rId2"/>
            </a:rPr>
            <a:t>478 de 2005 </a:t>
          </a:r>
          <a:r>
            <a:rPr lang="es-ES" sz="1200" dirty="0"/>
            <a:t>y </a:t>
          </a:r>
          <a:r>
            <a:rPr lang="es-ES" sz="1200" dirty="0">
              <a:hlinkClick xmlns:r="http://schemas.openxmlformats.org/officeDocument/2006/relationships" r:id="rId3"/>
            </a:rPr>
            <a:t>82</a:t>
          </a:r>
          <a:r>
            <a:rPr lang="es-ES" sz="1200" dirty="0"/>
            <a:t> de 2007</a:t>
          </a:r>
          <a:endParaRPr lang="es-CO" sz="1200" dirty="0"/>
        </a:p>
      </dgm:t>
    </dgm:pt>
    <dgm:pt modelId="{53EEF5FD-B2FD-4B3B-B105-5C3538A53C55}" type="parTrans" cxnId="{B988E3CA-2F42-4AD5-A253-C21AC7E66CE0}">
      <dgm:prSet/>
      <dgm:spPr/>
      <dgm:t>
        <a:bodyPr/>
        <a:lstStyle/>
        <a:p>
          <a:endParaRPr lang="es-CO" sz="1200"/>
        </a:p>
      </dgm:t>
    </dgm:pt>
    <dgm:pt modelId="{6ADD7FA0-2C67-444D-9679-63CC7B340429}" type="sibTrans" cxnId="{B988E3CA-2F42-4AD5-A253-C21AC7E66CE0}">
      <dgm:prSet/>
      <dgm:spPr/>
      <dgm:t>
        <a:bodyPr/>
        <a:lstStyle/>
        <a:p>
          <a:endParaRPr lang="es-CO" sz="1200"/>
        </a:p>
      </dgm:t>
    </dgm:pt>
    <dgm:pt modelId="{87A8229A-41DB-4016-A424-3FCE822BD561}">
      <dgm:prSet phldrT="[Texto]" custT="1"/>
      <dgm:spPr/>
      <dgm:t>
        <a:bodyPr/>
        <a:lstStyle/>
        <a:p>
          <a:r>
            <a:rPr lang="es-ES" sz="1200" dirty="0"/>
            <a:t>El artículo 7 de la Resolución No. 478 de 2005 establece los costos que deberán cancelar los funcionarios por concepto de duplicado de carné y tarjeta de seguridad, expresados en días de salario mínimo legal mensual vigente, y el costo del duplicado del porta carné en pesos colombianos</a:t>
          </a:r>
          <a:endParaRPr lang="es-CO" sz="1200" dirty="0"/>
        </a:p>
      </dgm:t>
    </dgm:pt>
    <dgm:pt modelId="{4FB676D6-C5F8-450A-8238-2E114FE53F91}" type="parTrans" cxnId="{43FEE6CA-E3FC-4ADD-9D3B-884601A23F0F}">
      <dgm:prSet/>
      <dgm:spPr/>
      <dgm:t>
        <a:bodyPr/>
        <a:lstStyle/>
        <a:p>
          <a:endParaRPr lang="es-CO" sz="1200"/>
        </a:p>
      </dgm:t>
    </dgm:pt>
    <dgm:pt modelId="{EB0D64B2-DCC1-4973-BB0B-FA50A5636376}" type="sibTrans" cxnId="{43FEE6CA-E3FC-4ADD-9D3B-884601A23F0F}">
      <dgm:prSet/>
      <dgm:spPr/>
      <dgm:t>
        <a:bodyPr/>
        <a:lstStyle/>
        <a:p>
          <a:endParaRPr lang="es-CO" sz="1200"/>
        </a:p>
      </dgm:t>
    </dgm:pt>
    <dgm:pt modelId="{96E2ED79-CA3E-45CA-981F-9560956532C5}">
      <dgm:prSet phldrT="[Texto]" custT="1"/>
      <dgm:spPr>
        <a:solidFill>
          <a:srgbClr val="01DCFE"/>
        </a:solidFill>
      </dgm:spPr>
      <dgm:t>
        <a:bodyPr/>
        <a:lstStyle/>
        <a:p>
          <a:r>
            <a:rPr lang="es-ES" sz="1200" dirty="0"/>
            <a:t>La Ley 1755 de 2015 reguló el derecho de petición y estableció que toda persona podrá requerir copias de documentos en cualquier actuación que inicie ante autoridades y su precio no podrá exceder el valor de la reproducción ni el valor comercial de referencia.</a:t>
          </a:r>
        </a:p>
        <a:p>
          <a:r>
            <a:rPr lang="es-ES" sz="1200" dirty="0"/>
            <a:t>Los costos de la expedición de las copias correrán por cuenta del interesado en obtenerlas</a:t>
          </a:r>
          <a:endParaRPr lang="es-CO" sz="1200" dirty="0"/>
        </a:p>
      </dgm:t>
    </dgm:pt>
    <dgm:pt modelId="{7048C5F6-1C2C-4D88-A11E-3FCD996D99CA}" type="parTrans" cxnId="{19C02260-DCF3-426D-A9AB-C02F882E016F}">
      <dgm:prSet/>
      <dgm:spPr/>
      <dgm:t>
        <a:bodyPr/>
        <a:lstStyle/>
        <a:p>
          <a:endParaRPr lang="es-CO" sz="1200"/>
        </a:p>
      </dgm:t>
    </dgm:pt>
    <dgm:pt modelId="{07A3F982-11CE-43E6-8348-BFE6638B0A65}" type="sibTrans" cxnId="{19C02260-DCF3-426D-A9AB-C02F882E016F}">
      <dgm:prSet/>
      <dgm:spPr/>
      <dgm:t>
        <a:bodyPr/>
        <a:lstStyle/>
        <a:p>
          <a:endParaRPr lang="es-CO" sz="1200"/>
        </a:p>
      </dgm:t>
    </dgm:pt>
    <dgm:pt modelId="{DD0B69FF-8EAB-4BDA-8D5D-8C70556D01E7}">
      <dgm:prSet custT="1"/>
      <dgm:spPr/>
      <dgm:t>
        <a:bodyPr/>
        <a:lstStyle/>
        <a:p>
          <a:endParaRPr lang="es-CO" sz="1200"/>
        </a:p>
      </dgm:t>
    </dgm:pt>
    <dgm:pt modelId="{BA9AAE95-8819-489F-83F0-CA9B010BC43A}" type="parTrans" cxnId="{2ECCCDB4-51C4-44DD-83B9-955D222053F7}">
      <dgm:prSet/>
      <dgm:spPr/>
      <dgm:t>
        <a:bodyPr/>
        <a:lstStyle/>
        <a:p>
          <a:endParaRPr lang="es-CO" sz="1200"/>
        </a:p>
      </dgm:t>
    </dgm:pt>
    <dgm:pt modelId="{5EBD2BF7-F9FF-4847-9EA7-49099D27DB5C}" type="sibTrans" cxnId="{2ECCCDB4-51C4-44DD-83B9-955D222053F7}">
      <dgm:prSet/>
      <dgm:spPr/>
      <dgm:t>
        <a:bodyPr/>
        <a:lstStyle/>
        <a:p>
          <a:endParaRPr lang="es-CO" sz="1200"/>
        </a:p>
      </dgm:t>
    </dgm:pt>
    <dgm:pt modelId="{8835C061-6574-40F1-BE03-5272B7B685B9}" type="pres">
      <dgm:prSet presAssocID="{55DB4A02-1299-4FB1-B991-7DC3C8A506B2}" presName="linear" presStyleCnt="0">
        <dgm:presLayoutVars>
          <dgm:dir/>
          <dgm:animLvl val="lvl"/>
          <dgm:resizeHandles val="exact"/>
        </dgm:presLayoutVars>
      </dgm:prSet>
      <dgm:spPr/>
    </dgm:pt>
    <dgm:pt modelId="{B9D4D63D-0CEB-406C-9FAE-07501B7E4B8B}" type="pres">
      <dgm:prSet presAssocID="{5A35257C-509A-41D3-ADDF-6F828A1833EA}" presName="parentLin" presStyleCnt="0"/>
      <dgm:spPr/>
    </dgm:pt>
    <dgm:pt modelId="{27EF6179-7250-4262-9FEB-0801FD21C332}" type="pres">
      <dgm:prSet presAssocID="{5A35257C-509A-41D3-ADDF-6F828A1833EA}" presName="parentLeftMargin" presStyleLbl="node1" presStyleIdx="0" presStyleCnt="4"/>
      <dgm:spPr/>
    </dgm:pt>
    <dgm:pt modelId="{195D1333-BEA5-4783-8E3F-FE6CE9E0EE89}" type="pres">
      <dgm:prSet presAssocID="{5A35257C-509A-41D3-ADDF-6F828A1833E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75D57C7-FF4E-4307-9004-A3CA7E36C2D6}" type="pres">
      <dgm:prSet presAssocID="{5A35257C-509A-41D3-ADDF-6F828A1833EA}" presName="negativeSpace" presStyleCnt="0"/>
      <dgm:spPr/>
    </dgm:pt>
    <dgm:pt modelId="{DBD0DD7B-5FB2-4185-84C2-3B802F4A04C4}" type="pres">
      <dgm:prSet presAssocID="{5A35257C-509A-41D3-ADDF-6F828A1833EA}" presName="childText" presStyleLbl="conFgAcc1" presStyleIdx="0" presStyleCnt="4">
        <dgm:presLayoutVars>
          <dgm:bulletEnabled val="1"/>
        </dgm:presLayoutVars>
      </dgm:prSet>
      <dgm:spPr/>
    </dgm:pt>
    <dgm:pt modelId="{D562A164-3811-4BAE-83A2-6D4BD6D79068}" type="pres">
      <dgm:prSet presAssocID="{6ADD7FA0-2C67-444D-9679-63CC7B340429}" presName="spaceBetweenRectangles" presStyleCnt="0"/>
      <dgm:spPr/>
    </dgm:pt>
    <dgm:pt modelId="{3BD14456-70AA-41B2-A177-A91EF3AE4369}" type="pres">
      <dgm:prSet presAssocID="{87A8229A-41DB-4016-A424-3FCE822BD561}" presName="parentLin" presStyleCnt="0"/>
      <dgm:spPr/>
    </dgm:pt>
    <dgm:pt modelId="{68D2A1DC-7B56-4F4D-88FF-001B95DCDDF5}" type="pres">
      <dgm:prSet presAssocID="{87A8229A-41DB-4016-A424-3FCE822BD561}" presName="parentLeftMargin" presStyleLbl="node1" presStyleIdx="0" presStyleCnt="4"/>
      <dgm:spPr/>
    </dgm:pt>
    <dgm:pt modelId="{F245DC67-3C60-42E7-8923-C1E748382740}" type="pres">
      <dgm:prSet presAssocID="{87A8229A-41DB-4016-A424-3FCE822BD56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29AAE9B-2945-4013-9F9E-81CE12D71633}" type="pres">
      <dgm:prSet presAssocID="{87A8229A-41DB-4016-A424-3FCE822BD561}" presName="negativeSpace" presStyleCnt="0"/>
      <dgm:spPr/>
    </dgm:pt>
    <dgm:pt modelId="{F02881BD-E469-4B5C-A178-46A8AD3ED332}" type="pres">
      <dgm:prSet presAssocID="{87A8229A-41DB-4016-A424-3FCE822BD561}" presName="childText" presStyleLbl="conFgAcc1" presStyleIdx="1" presStyleCnt="4">
        <dgm:presLayoutVars>
          <dgm:bulletEnabled val="1"/>
        </dgm:presLayoutVars>
      </dgm:prSet>
      <dgm:spPr/>
    </dgm:pt>
    <dgm:pt modelId="{AB773984-AA49-45DA-9174-DB436B44ED32}" type="pres">
      <dgm:prSet presAssocID="{EB0D64B2-DCC1-4973-BB0B-FA50A5636376}" presName="spaceBetweenRectangles" presStyleCnt="0"/>
      <dgm:spPr/>
    </dgm:pt>
    <dgm:pt modelId="{389E79FB-43AF-487F-90E9-D10D8445E9BE}" type="pres">
      <dgm:prSet presAssocID="{96E2ED79-CA3E-45CA-981F-9560956532C5}" presName="parentLin" presStyleCnt="0"/>
      <dgm:spPr/>
    </dgm:pt>
    <dgm:pt modelId="{55F30299-9400-4646-92F1-4A9F78C34A5B}" type="pres">
      <dgm:prSet presAssocID="{96E2ED79-CA3E-45CA-981F-9560956532C5}" presName="parentLeftMargin" presStyleLbl="node1" presStyleIdx="1" presStyleCnt="4"/>
      <dgm:spPr/>
    </dgm:pt>
    <dgm:pt modelId="{C66B2C30-83D3-4BC6-BE06-60D7219BC708}" type="pres">
      <dgm:prSet presAssocID="{96E2ED79-CA3E-45CA-981F-9560956532C5}" presName="parentText" presStyleLbl="node1" presStyleIdx="2" presStyleCnt="4" custScaleY="116376">
        <dgm:presLayoutVars>
          <dgm:chMax val="0"/>
          <dgm:bulletEnabled val="1"/>
        </dgm:presLayoutVars>
      </dgm:prSet>
      <dgm:spPr/>
    </dgm:pt>
    <dgm:pt modelId="{E8189D5B-B732-49DD-B2BD-831AC947BEBE}" type="pres">
      <dgm:prSet presAssocID="{96E2ED79-CA3E-45CA-981F-9560956532C5}" presName="negativeSpace" presStyleCnt="0"/>
      <dgm:spPr/>
    </dgm:pt>
    <dgm:pt modelId="{196BFBFE-FFB6-42A4-9E0C-77C252265B09}" type="pres">
      <dgm:prSet presAssocID="{96E2ED79-CA3E-45CA-981F-9560956532C5}" presName="childText" presStyleLbl="conFgAcc1" presStyleIdx="2" presStyleCnt="4">
        <dgm:presLayoutVars>
          <dgm:bulletEnabled val="1"/>
        </dgm:presLayoutVars>
      </dgm:prSet>
      <dgm:spPr/>
    </dgm:pt>
    <dgm:pt modelId="{00AB1D21-2308-4C1C-B1EF-FAD03A1767CF}" type="pres">
      <dgm:prSet presAssocID="{07A3F982-11CE-43E6-8348-BFE6638B0A65}" presName="spaceBetweenRectangles" presStyleCnt="0"/>
      <dgm:spPr/>
    </dgm:pt>
    <dgm:pt modelId="{74E26C4F-2C97-469D-B806-E9B457DD7A5C}" type="pres">
      <dgm:prSet presAssocID="{DD0B69FF-8EAB-4BDA-8D5D-8C70556D01E7}" presName="parentLin" presStyleCnt="0"/>
      <dgm:spPr/>
    </dgm:pt>
    <dgm:pt modelId="{C0673086-78AC-47AC-AEEA-32B70ECB6CB0}" type="pres">
      <dgm:prSet presAssocID="{DD0B69FF-8EAB-4BDA-8D5D-8C70556D01E7}" presName="parentLeftMargin" presStyleLbl="node1" presStyleIdx="2" presStyleCnt="4"/>
      <dgm:spPr/>
    </dgm:pt>
    <dgm:pt modelId="{AB83B967-4564-4510-B52E-F121BB0C7BAD}" type="pres">
      <dgm:prSet presAssocID="{DD0B69FF-8EAB-4BDA-8D5D-8C70556D01E7}" presName="parentText" presStyleLbl="node1" presStyleIdx="3" presStyleCnt="4" custScaleY="133097">
        <dgm:presLayoutVars>
          <dgm:chMax val="0"/>
          <dgm:bulletEnabled val="1"/>
        </dgm:presLayoutVars>
      </dgm:prSet>
      <dgm:spPr/>
    </dgm:pt>
    <dgm:pt modelId="{04953A8C-F4FC-49AF-8D7F-2746A34DD37C}" type="pres">
      <dgm:prSet presAssocID="{DD0B69FF-8EAB-4BDA-8D5D-8C70556D01E7}" presName="negativeSpace" presStyleCnt="0"/>
      <dgm:spPr/>
    </dgm:pt>
    <dgm:pt modelId="{C69CF0DF-5B6E-45B8-A7C9-A8C789A6270E}" type="pres">
      <dgm:prSet presAssocID="{DD0B69FF-8EAB-4BDA-8D5D-8C70556D01E7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03060D17-F4C2-46D8-B93D-A910C19EDDA5}" type="presOf" srcId="{5A35257C-509A-41D3-ADDF-6F828A1833EA}" destId="{27EF6179-7250-4262-9FEB-0801FD21C332}" srcOrd="0" destOrd="0" presId="urn:microsoft.com/office/officeart/2005/8/layout/list1"/>
    <dgm:cxn modelId="{19C02260-DCF3-426D-A9AB-C02F882E016F}" srcId="{55DB4A02-1299-4FB1-B991-7DC3C8A506B2}" destId="{96E2ED79-CA3E-45CA-981F-9560956532C5}" srcOrd="2" destOrd="0" parTransId="{7048C5F6-1C2C-4D88-A11E-3FCD996D99CA}" sibTransId="{07A3F982-11CE-43E6-8348-BFE6638B0A65}"/>
    <dgm:cxn modelId="{7E538870-0BF4-4205-A10C-14AC8067F1AF}" type="presOf" srcId="{96E2ED79-CA3E-45CA-981F-9560956532C5}" destId="{55F30299-9400-4646-92F1-4A9F78C34A5B}" srcOrd="0" destOrd="0" presId="urn:microsoft.com/office/officeart/2005/8/layout/list1"/>
    <dgm:cxn modelId="{6368107B-AEE2-4805-95D8-E65796BB69B6}" type="presOf" srcId="{DD0B69FF-8EAB-4BDA-8D5D-8C70556D01E7}" destId="{AB83B967-4564-4510-B52E-F121BB0C7BAD}" srcOrd="1" destOrd="0" presId="urn:microsoft.com/office/officeart/2005/8/layout/list1"/>
    <dgm:cxn modelId="{A0F9559B-365B-4150-9B90-43BAFF4456AA}" type="presOf" srcId="{96E2ED79-CA3E-45CA-981F-9560956532C5}" destId="{C66B2C30-83D3-4BC6-BE06-60D7219BC708}" srcOrd="1" destOrd="0" presId="urn:microsoft.com/office/officeart/2005/8/layout/list1"/>
    <dgm:cxn modelId="{0B855AA9-5D3E-48F8-A389-2DF977E97778}" type="presOf" srcId="{5A35257C-509A-41D3-ADDF-6F828A1833EA}" destId="{195D1333-BEA5-4783-8E3F-FE6CE9E0EE89}" srcOrd="1" destOrd="0" presId="urn:microsoft.com/office/officeart/2005/8/layout/list1"/>
    <dgm:cxn modelId="{99FD58AE-EA2F-48B9-A4EE-C78CE0303EAE}" type="presOf" srcId="{87A8229A-41DB-4016-A424-3FCE822BD561}" destId="{68D2A1DC-7B56-4F4D-88FF-001B95DCDDF5}" srcOrd="0" destOrd="0" presId="urn:microsoft.com/office/officeart/2005/8/layout/list1"/>
    <dgm:cxn modelId="{2ECCCDB4-51C4-44DD-83B9-955D222053F7}" srcId="{55DB4A02-1299-4FB1-B991-7DC3C8A506B2}" destId="{DD0B69FF-8EAB-4BDA-8D5D-8C70556D01E7}" srcOrd="3" destOrd="0" parTransId="{BA9AAE95-8819-489F-83F0-CA9B010BC43A}" sibTransId="{5EBD2BF7-F9FF-4847-9EA7-49099D27DB5C}"/>
    <dgm:cxn modelId="{F35C64BB-97B6-4D98-87E7-88FE674624FB}" type="presOf" srcId="{87A8229A-41DB-4016-A424-3FCE822BD561}" destId="{F245DC67-3C60-42E7-8923-C1E748382740}" srcOrd="1" destOrd="0" presId="urn:microsoft.com/office/officeart/2005/8/layout/list1"/>
    <dgm:cxn modelId="{B86912C5-AB4B-41F8-9EF5-650D22EBC488}" type="presOf" srcId="{55DB4A02-1299-4FB1-B991-7DC3C8A506B2}" destId="{8835C061-6574-40F1-BE03-5272B7B685B9}" srcOrd="0" destOrd="0" presId="urn:microsoft.com/office/officeart/2005/8/layout/list1"/>
    <dgm:cxn modelId="{B988E3CA-2F42-4AD5-A253-C21AC7E66CE0}" srcId="{55DB4A02-1299-4FB1-B991-7DC3C8A506B2}" destId="{5A35257C-509A-41D3-ADDF-6F828A1833EA}" srcOrd="0" destOrd="0" parTransId="{53EEF5FD-B2FD-4B3B-B105-5C3538A53C55}" sibTransId="{6ADD7FA0-2C67-444D-9679-63CC7B340429}"/>
    <dgm:cxn modelId="{43FEE6CA-E3FC-4ADD-9D3B-884601A23F0F}" srcId="{55DB4A02-1299-4FB1-B991-7DC3C8A506B2}" destId="{87A8229A-41DB-4016-A424-3FCE822BD561}" srcOrd="1" destOrd="0" parTransId="{4FB676D6-C5F8-450A-8238-2E114FE53F91}" sibTransId="{EB0D64B2-DCC1-4973-BB0B-FA50A5636376}"/>
    <dgm:cxn modelId="{B7D82AD6-7B4C-430B-8AAA-543E6D22FE6A}" type="presOf" srcId="{DD0B69FF-8EAB-4BDA-8D5D-8C70556D01E7}" destId="{C0673086-78AC-47AC-AEEA-32B70ECB6CB0}" srcOrd="0" destOrd="0" presId="urn:microsoft.com/office/officeart/2005/8/layout/list1"/>
    <dgm:cxn modelId="{7BF2B8D7-8AA8-4BD3-BB2F-2193E9595092}" type="presParOf" srcId="{8835C061-6574-40F1-BE03-5272B7B685B9}" destId="{B9D4D63D-0CEB-406C-9FAE-07501B7E4B8B}" srcOrd="0" destOrd="0" presId="urn:microsoft.com/office/officeart/2005/8/layout/list1"/>
    <dgm:cxn modelId="{A4BD7E39-52A5-4602-8248-48E6C006A031}" type="presParOf" srcId="{B9D4D63D-0CEB-406C-9FAE-07501B7E4B8B}" destId="{27EF6179-7250-4262-9FEB-0801FD21C332}" srcOrd="0" destOrd="0" presId="urn:microsoft.com/office/officeart/2005/8/layout/list1"/>
    <dgm:cxn modelId="{0E5FCE08-9CEF-4E7E-9B0C-56D569A57C80}" type="presParOf" srcId="{B9D4D63D-0CEB-406C-9FAE-07501B7E4B8B}" destId="{195D1333-BEA5-4783-8E3F-FE6CE9E0EE89}" srcOrd="1" destOrd="0" presId="urn:microsoft.com/office/officeart/2005/8/layout/list1"/>
    <dgm:cxn modelId="{C05C555D-BB22-4F68-B150-FDD2B629829F}" type="presParOf" srcId="{8835C061-6574-40F1-BE03-5272B7B685B9}" destId="{575D57C7-FF4E-4307-9004-A3CA7E36C2D6}" srcOrd="1" destOrd="0" presId="urn:microsoft.com/office/officeart/2005/8/layout/list1"/>
    <dgm:cxn modelId="{32A9623E-E31B-4F26-B86B-363D51FBC453}" type="presParOf" srcId="{8835C061-6574-40F1-BE03-5272B7B685B9}" destId="{DBD0DD7B-5FB2-4185-84C2-3B802F4A04C4}" srcOrd="2" destOrd="0" presId="urn:microsoft.com/office/officeart/2005/8/layout/list1"/>
    <dgm:cxn modelId="{EFA4279A-D6C5-4E7E-AC63-62A48840EE75}" type="presParOf" srcId="{8835C061-6574-40F1-BE03-5272B7B685B9}" destId="{D562A164-3811-4BAE-83A2-6D4BD6D79068}" srcOrd="3" destOrd="0" presId="urn:microsoft.com/office/officeart/2005/8/layout/list1"/>
    <dgm:cxn modelId="{51ACDF5C-2714-41A9-9CB5-A706083EC57C}" type="presParOf" srcId="{8835C061-6574-40F1-BE03-5272B7B685B9}" destId="{3BD14456-70AA-41B2-A177-A91EF3AE4369}" srcOrd="4" destOrd="0" presId="urn:microsoft.com/office/officeart/2005/8/layout/list1"/>
    <dgm:cxn modelId="{113257D5-F4B2-45BD-9876-603580A68BD1}" type="presParOf" srcId="{3BD14456-70AA-41B2-A177-A91EF3AE4369}" destId="{68D2A1DC-7B56-4F4D-88FF-001B95DCDDF5}" srcOrd="0" destOrd="0" presId="urn:microsoft.com/office/officeart/2005/8/layout/list1"/>
    <dgm:cxn modelId="{D507722E-BBA8-4327-9118-5439EBAD8ED9}" type="presParOf" srcId="{3BD14456-70AA-41B2-A177-A91EF3AE4369}" destId="{F245DC67-3C60-42E7-8923-C1E748382740}" srcOrd="1" destOrd="0" presId="urn:microsoft.com/office/officeart/2005/8/layout/list1"/>
    <dgm:cxn modelId="{773FCFDE-0476-44B0-9382-B14905054323}" type="presParOf" srcId="{8835C061-6574-40F1-BE03-5272B7B685B9}" destId="{729AAE9B-2945-4013-9F9E-81CE12D71633}" srcOrd="5" destOrd="0" presId="urn:microsoft.com/office/officeart/2005/8/layout/list1"/>
    <dgm:cxn modelId="{3DA3421C-E9E5-4982-99B4-2628C11C4256}" type="presParOf" srcId="{8835C061-6574-40F1-BE03-5272B7B685B9}" destId="{F02881BD-E469-4B5C-A178-46A8AD3ED332}" srcOrd="6" destOrd="0" presId="urn:microsoft.com/office/officeart/2005/8/layout/list1"/>
    <dgm:cxn modelId="{8E65BBF5-7DFB-428D-9BB8-DA36CDA23716}" type="presParOf" srcId="{8835C061-6574-40F1-BE03-5272B7B685B9}" destId="{AB773984-AA49-45DA-9174-DB436B44ED32}" srcOrd="7" destOrd="0" presId="urn:microsoft.com/office/officeart/2005/8/layout/list1"/>
    <dgm:cxn modelId="{84A4EDD4-C46E-4ABC-95D4-FC80D2F582D8}" type="presParOf" srcId="{8835C061-6574-40F1-BE03-5272B7B685B9}" destId="{389E79FB-43AF-487F-90E9-D10D8445E9BE}" srcOrd="8" destOrd="0" presId="urn:microsoft.com/office/officeart/2005/8/layout/list1"/>
    <dgm:cxn modelId="{FFA568A7-B739-4BF7-8683-2C4958A414C4}" type="presParOf" srcId="{389E79FB-43AF-487F-90E9-D10D8445E9BE}" destId="{55F30299-9400-4646-92F1-4A9F78C34A5B}" srcOrd="0" destOrd="0" presId="urn:microsoft.com/office/officeart/2005/8/layout/list1"/>
    <dgm:cxn modelId="{34E334A7-7CDD-4CAA-B94B-0876BA2B2D5F}" type="presParOf" srcId="{389E79FB-43AF-487F-90E9-D10D8445E9BE}" destId="{C66B2C30-83D3-4BC6-BE06-60D7219BC708}" srcOrd="1" destOrd="0" presId="urn:microsoft.com/office/officeart/2005/8/layout/list1"/>
    <dgm:cxn modelId="{9170FEC3-DD21-486F-83AB-600E47D75840}" type="presParOf" srcId="{8835C061-6574-40F1-BE03-5272B7B685B9}" destId="{E8189D5B-B732-49DD-B2BD-831AC947BEBE}" srcOrd="9" destOrd="0" presId="urn:microsoft.com/office/officeart/2005/8/layout/list1"/>
    <dgm:cxn modelId="{9FD5C493-7FF4-45F8-80D0-6CD8F94BD75C}" type="presParOf" srcId="{8835C061-6574-40F1-BE03-5272B7B685B9}" destId="{196BFBFE-FFB6-42A4-9E0C-77C252265B09}" srcOrd="10" destOrd="0" presId="urn:microsoft.com/office/officeart/2005/8/layout/list1"/>
    <dgm:cxn modelId="{9855B0AF-FB3E-4D77-9F0A-EF4CF2039179}" type="presParOf" srcId="{8835C061-6574-40F1-BE03-5272B7B685B9}" destId="{00AB1D21-2308-4C1C-B1EF-FAD03A1767CF}" srcOrd="11" destOrd="0" presId="urn:microsoft.com/office/officeart/2005/8/layout/list1"/>
    <dgm:cxn modelId="{9AE9F149-5C18-4E1B-B583-9D0806CEFEE7}" type="presParOf" srcId="{8835C061-6574-40F1-BE03-5272B7B685B9}" destId="{74E26C4F-2C97-469D-B806-E9B457DD7A5C}" srcOrd="12" destOrd="0" presId="urn:microsoft.com/office/officeart/2005/8/layout/list1"/>
    <dgm:cxn modelId="{FDAAEE34-8017-4298-9FDA-BB0C995E7883}" type="presParOf" srcId="{74E26C4F-2C97-469D-B806-E9B457DD7A5C}" destId="{C0673086-78AC-47AC-AEEA-32B70ECB6CB0}" srcOrd="0" destOrd="0" presId="urn:microsoft.com/office/officeart/2005/8/layout/list1"/>
    <dgm:cxn modelId="{DC2F6490-38B2-4CBF-9F6C-AD47309C6446}" type="presParOf" srcId="{74E26C4F-2C97-469D-B806-E9B457DD7A5C}" destId="{AB83B967-4564-4510-B52E-F121BB0C7BAD}" srcOrd="1" destOrd="0" presId="urn:microsoft.com/office/officeart/2005/8/layout/list1"/>
    <dgm:cxn modelId="{37C2DB32-B489-4855-A0E9-6AC308629B28}" type="presParOf" srcId="{8835C061-6574-40F1-BE03-5272B7B685B9}" destId="{04953A8C-F4FC-49AF-8D7F-2746A34DD37C}" srcOrd="13" destOrd="0" presId="urn:microsoft.com/office/officeart/2005/8/layout/list1"/>
    <dgm:cxn modelId="{63564199-5BDE-4059-B468-5966E08E9207}" type="presParOf" srcId="{8835C061-6574-40F1-BE03-5272B7B685B9}" destId="{C69CF0DF-5B6E-45B8-A7C9-A8C789A6270E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D0DD7B-5FB2-4185-84C2-3B802F4A04C4}">
      <dsp:nvSpPr>
        <dsp:cNvPr id="0" name=""/>
        <dsp:cNvSpPr/>
      </dsp:nvSpPr>
      <dsp:spPr>
        <a:xfrm>
          <a:off x="0" y="448628"/>
          <a:ext cx="10351324" cy="630000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5D1333-BEA5-4783-8E3F-FE6CE9E0EE89}">
      <dsp:nvSpPr>
        <dsp:cNvPr id="0" name=""/>
        <dsp:cNvSpPr/>
      </dsp:nvSpPr>
      <dsp:spPr>
        <a:xfrm>
          <a:off x="517566" y="79628"/>
          <a:ext cx="7245926" cy="738000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879" tIns="0" rIns="273879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Se reglamentó el uso del carné de identificación en los niveles central y territorial, así como el uso de la tarjeta de seguridad para el ingreso de los funcionarios del nivel central en la Resolución No. </a:t>
          </a:r>
          <a:r>
            <a:rPr lang="es-ES" sz="1200" kern="1200" dirty="0">
              <a:hlinkClick xmlns:r="http://schemas.openxmlformats.org/officeDocument/2006/relationships" r:id="rId1"/>
            </a:rPr>
            <a:t>150 de 2003</a:t>
          </a:r>
          <a:r>
            <a:rPr lang="es-ES" sz="1200" kern="1200" dirty="0"/>
            <a:t>, modificada y adicionada por las Resoluciones No. </a:t>
          </a:r>
          <a:r>
            <a:rPr lang="es-ES" sz="1200" kern="1200" dirty="0">
              <a:hlinkClick xmlns:r="http://schemas.openxmlformats.org/officeDocument/2006/relationships" r:id="rId2"/>
            </a:rPr>
            <a:t>478 de 2005 </a:t>
          </a:r>
          <a:r>
            <a:rPr lang="es-ES" sz="1200" kern="1200" dirty="0"/>
            <a:t>y </a:t>
          </a:r>
          <a:r>
            <a:rPr lang="es-ES" sz="1200" kern="1200" dirty="0">
              <a:hlinkClick xmlns:r="http://schemas.openxmlformats.org/officeDocument/2006/relationships" r:id="rId3"/>
            </a:rPr>
            <a:t>82</a:t>
          </a:r>
          <a:r>
            <a:rPr lang="es-ES" sz="1200" kern="1200" dirty="0"/>
            <a:t> de 2007</a:t>
          </a:r>
          <a:endParaRPr lang="es-CO" sz="1200" kern="1200" dirty="0"/>
        </a:p>
      </dsp:txBody>
      <dsp:txXfrm>
        <a:off x="553592" y="115654"/>
        <a:ext cx="7173874" cy="665948"/>
      </dsp:txXfrm>
    </dsp:sp>
    <dsp:sp modelId="{F02881BD-E469-4B5C-A178-46A8AD3ED332}">
      <dsp:nvSpPr>
        <dsp:cNvPr id="0" name=""/>
        <dsp:cNvSpPr/>
      </dsp:nvSpPr>
      <dsp:spPr>
        <a:xfrm>
          <a:off x="0" y="1582628"/>
          <a:ext cx="10351324" cy="630000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45DC67-3C60-42E7-8923-C1E748382740}">
      <dsp:nvSpPr>
        <dsp:cNvPr id="0" name=""/>
        <dsp:cNvSpPr/>
      </dsp:nvSpPr>
      <dsp:spPr>
        <a:xfrm>
          <a:off x="517566" y="1213628"/>
          <a:ext cx="7245926" cy="7380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879" tIns="0" rIns="273879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El artículo 7 de la Resolución No. 478 de 2005 establece los costos que deberán cancelar los funcionarios por concepto de duplicado de carné y tarjeta de seguridad, expresados en días de salario mínimo legal mensual vigente, y el costo del duplicado del porta carné en pesos colombianos</a:t>
          </a:r>
          <a:endParaRPr lang="es-CO" sz="1200" kern="1200" dirty="0"/>
        </a:p>
      </dsp:txBody>
      <dsp:txXfrm>
        <a:off x="553592" y="1249654"/>
        <a:ext cx="7173874" cy="665948"/>
      </dsp:txXfrm>
    </dsp:sp>
    <dsp:sp modelId="{196BFBFE-FFB6-42A4-9E0C-77C252265B09}">
      <dsp:nvSpPr>
        <dsp:cNvPr id="0" name=""/>
        <dsp:cNvSpPr/>
      </dsp:nvSpPr>
      <dsp:spPr>
        <a:xfrm>
          <a:off x="0" y="2837483"/>
          <a:ext cx="10351324" cy="630000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6B2C30-83D3-4BC6-BE06-60D7219BC708}">
      <dsp:nvSpPr>
        <dsp:cNvPr id="0" name=""/>
        <dsp:cNvSpPr/>
      </dsp:nvSpPr>
      <dsp:spPr>
        <a:xfrm>
          <a:off x="517566" y="2347628"/>
          <a:ext cx="7245926" cy="858854"/>
        </a:xfrm>
        <a:prstGeom prst="roundRect">
          <a:avLst/>
        </a:prstGeom>
        <a:solidFill>
          <a:srgbClr val="01DCFE"/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879" tIns="0" rIns="273879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La Ley 1755 de 2015 reguló el derecho de petición y estableció que toda persona podrá requerir copias de documentos en cualquier actuación que inicie ante autoridades y su precio no podrá exceder el valor de la reproducción ni el valor comercial de referencia.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kern="1200" dirty="0"/>
            <a:t>Los costos de la expedición de las copias correrán por cuenta del interesado en obtenerlas</a:t>
          </a:r>
          <a:endParaRPr lang="es-CO" sz="1200" kern="1200" dirty="0"/>
        </a:p>
      </dsp:txBody>
      <dsp:txXfrm>
        <a:off x="559492" y="2389554"/>
        <a:ext cx="7162074" cy="775002"/>
      </dsp:txXfrm>
    </dsp:sp>
    <dsp:sp modelId="{C69CF0DF-5B6E-45B8-A7C9-A8C789A6270E}">
      <dsp:nvSpPr>
        <dsp:cNvPr id="0" name=""/>
        <dsp:cNvSpPr/>
      </dsp:nvSpPr>
      <dsp:spPr>
        <a:xfrm>
          <a:off x="0" y="4215739"/>
          <a:ext cx="10351324" cy="630000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83B967-4564-4510-B52E-F121BB0C7BAD}">
      <dsp:nvSpPr>
        <dsp:cNvPr id="0" name=""/>
        <dsp:cNvSpPr/>
      </dsp:nvSpPr>
      <dsp:spPr>
        <a:xfrm>
          <a:off x="517566" y="3602483"/>
          <a:ext cx="7245926" cy="98225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879" tIns="0" rIns="273879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200" kern="1200"/>
        </a:p>
      </dsp:txBody>
      <dsp:txXfrm>
        <a:off x="565516" y="3650433"/>
        <a:ext cx="7150026" cy="8863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A42412-41C3-0E41-862E-CCA94D8E7C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2E10C25-4422-744F-9FFB-0E95907D90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887C28-F54F-EE4C-A8A9-1D206D149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53FFF-BD79-F74F-AE04-C117246B09B2}" type="datetimeFigureOut">
              <a:rPr lang="es-CO" smtClean="0"/>
              <a:t>21/03/2023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EE27D7-B0C3-0F4F-A785-5A0A6C31E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A210D0-1159-6949-9566-24B737228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4240B-3706-1E41-972E-53CABC10EA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7227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7949E1-054C-C347-93EE-358583FCB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2EB2F37-9F66-8A4C-BAF6-FA6B4DD42F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3504600-64F3-6645-B5E4-42CFCAFB6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53FFF-BD79-F74F-AE04-C117246B09B2}" type="datetimeFigureOut">
              <a:rPr lang="es-CO" smtClean="0"/>
              <a:t>21/03/2023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DCAD8A-CB83-1D40-891B-3ECA99A74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1FA9A32-6175-EB43-B816-42BEB1522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4240B-3706-1E41-972E-53CABC10EA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69299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CD9BAD7-4A04-9A4D-9021-0EA8AF40CC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64D968C-27A4-394F-B8F2-09564BE398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16C1797-BF9F-524C-90C5-3D0750B83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53FFF-BD79-F74F-AE04-C117246B09B2}" type="datetimeFigureOut">
              <a:rPr lang="es-CO" smtClean="0"/>
              <a:t>21/03/2023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EDED18-842B-4246-BA3F-548FA38ED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C3D7A67-969C-6B4B-B999-80CD0757B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4240B-3706-1E41-972E-53CABC10EA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12702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9ED8B9-EE68-C040-B226-A2C5D8DBD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138F12-E370-AF4F-8426-07B1A6C731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619F93E-B67E-0D41-B6A0-F1DEEF1D2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53FFF-BD79-F74F-AE04-C117246B09B2}" type="datetimeFigureOut">
              <a:rPr lang="es-CO" smtClean="0"/>
              <a:t>21/03/2023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CA3618-F492-8748-8FDA-108BBF0BF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7684A2F-DCFA-B34A-8E11-C54FD7FAE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4240B-3706-1E41-972E-53CABC10EA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73378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4E378B-631D-EE43-B3E2-545B13B6C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1C18EA6-6921-F543-A3D5-5FFBF31EAB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30C5048-6B89-DF4A-84A5-01993C31D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53FFF-BD79-F74F-AE04-C117246B09B2}" type="datetimeFigureOut">
              <a:rPr lang="es-CO" smtClean="0"/>
              <a:t>21/03/2023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D5199D-301F-4C45-AACA-CA87E160D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BDF294-611E-C54C-AFBA-CD21D02B4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4240B-3706-1E41-972E-53CABC10EA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389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D0512C-5216-D34C-B144-6B5A8F8A4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B39B3C-32EF-EE49-B2DE-07D7D7E585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017AEA8-9BB0-744A-8773-B7BDE85C94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473C7F5-AC0A-644B-AB69-F5689B451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53FFF-BD79-F74F-AE04-C117246B09B2}" type="datetimeFigureOut">
              <a:rPr lang="es-CO" smtClean="0"/>
              <a:t>21/03/2023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52C15F-998E-3F42-806C-ABD0EB213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83E1B49-6917-8545-842F-ED6CA778B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4240B-3706-1E41-972E-53CABC10EA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06043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B451C8-5803-A247-BA6E-B630B684F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C354A4C-2A4B-0E4A-AF35-07D125A87E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4509FA8-1BB5-F14E-84A2-9E3C5F4208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24CB728-5E30-2344-AA8D-A0DBBD1BB7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54D1B6F-87CA-6F41-991B-9BEE782EB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EB83C2B-F805-6F42-898C-0BE4713E9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53FFF-BD79-F74F-AE04-C117246B09B2}" type="datetimeFigureOut">
              <a:rPr lang="es-CO" smtClean="0"/>
              <a:t>21/03/2023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72E5A0A-1B0C-AE40-B11B-D23A56334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9FB416D-D80A-DD4F-B44D-43AA5627F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4240B-3706-1E41-972E-53CABC10EA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58914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6245EF-A548-C34A-8F86-5D0F8A225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3A2926C-53EF-3448-9E9A-327C058BF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53FFF-BD79-F74F-AE04-C117246B09B2}" type="datetimeFigureOut">
              <a:rPr lang="es-CO" smtClean="0"/>
              <a:t>21/03/2023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1D82DB1-2E67-654A-95E5-EFC40AE34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CEAD4AE-C00B-7D42-A05E-BD5544997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4240B-3706-1E41-972E-53CABC10EA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4684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B48668D-70D9-934D-952C-A545428D9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53FFF-BD79-F74F-AE04-C117246B09B2}" type="datetimeFigureOut">
              <a:rPr lang="es-CO" smtClean="0"/>
              <a:t>21/03/2023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1CA34E1-1FAC-4440-A8DB-D5287BC40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271BE4D-87DB-4F47-99F5-F355BCC90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4240B-3706-1E41-972E-53CABC10EA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32005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F7BE8D-13D5-CF44-8075-AD95E1B31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3FE296-F999-1F42-860A-5E625D362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1B87018-DD9A-494F-BF9F-A4D4B1DCDD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61C4B87-A0CC-094F-8868-66E36F2FC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53FFF-BD79-F74F-AE04-C117246B09B2}" type="datetimeFigureOut">
              <a:rPr lang="es-CO" smtClean="0"/>
              <a:t>21/03/2023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B2332E8-BD48-BF44-BB75-46C770CAE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26D97A0-EE4D-8541-8BCC-F7F05BB50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4240B-3706-1E41-972E-53CABC10EA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38348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9C7880-9F62-4542-8B20-E5A2CDC0C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E2F6F81-AF57-1E4C-9906-E1874B8F8A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D1D33DF-5188-F44A-8C40-066FE809BE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F44ED40-0648-7D46-9BA5-9C4877C2D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53FFF-BD79-F74F-AE04-C117246B09B2}" type="datetimeFigureOut">
              <a:rPr lang="es-CO" smtClean="0"/>
              <a:t>21/03/2023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5AF2598-C7A0-EC47-9E05-1F43640BC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1E06804-4013-3A4C-9801-8ABFA398C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4240B-3706-1E41-972E-53CABC10EA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07120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769D480-A08A-7C4F-853A-5ABF96F0E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04CC83E-AFB9-BE49-BE7B-6D1716B3C1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0B27C3-F0E3-1C40-8AE6-10CE2F7F0A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53FFF-BD79-F74F-AE04-C117246B09B2}" type="datetimeFigureOut">
              <a:rPr lang="es-CO" smtClean="0"/>
              <a:t>21/03/2023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64AFBC-005F-AE43-BF17-2E7137D8B1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7E044D-896F-2E4E-8A38-3475B67A18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4240B-3706-1E41-972E-53CABC10EA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2275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curaduria.gov.co/sim/relatoria/.webdocumento?accion=verDocumentoRel&amp;relId=MjMzOTYw&amp;mode=1#page=inline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hyperlink" Target="https://www.procuraduria.gov.co/sim/relatoria/.webdocumento?accion=verDocumentoRel&amp;relId=MjM0MTU4&amp;mode=1#page=inlin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6AE289A1-6798-1744-884C-E4FF3DA067BB}"/>
              </a:ext>
            </a:extLst>
          </p:cNvPr>
          <p:cNvCxnSpPr>
            <a:cxnSpLocks/>
          </p:cNvCxnSpPr>
          <p:nvPr/>
        </p:nvCxnSpPr>
        <p:spPr>
          <a:xfrm>
            <a:off x="1431038" y="2332388"/>
            <a:ext cx="6958219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8">
            <a:extLst>
              <a:ext uri="{FF2B5EF4-FFF2-40B4-BE49-F238E27FC236}">
                <a16:creationId xmlns:a16="http://schemas.microsoft.com/office/drawing/2014/main" id="{830B2852-3D9A-0E49-89E9-E1C5848CD876}"/>
              </a:ext>
            </a:extLst>
          </p:cNvPr>
          <p:cNvSpPr/>
          <p:nvPr/>
        </p:nvSpPr>
        <p:spPr>
          <a:xfrm>
            <a:off x="3780688" y="4120853"/>
            <a:ext cx="54110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dirty="0">
                <a:solidFill>
                  <a:srgbClr val="01DCFE"/>
                </a:solidFill>
                <a:latin typeface="Futura Std Book" panose="020B0502020204020303" pitchFamily="34" charset="77"/>
              </a:rPr>
              <a:t>De la Resolución 54 de 2023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99363644-E891-76D4-DA48-9ECF6DA683C5}"/>
              </a:ext>
            </a:extLst>
          </p:cNvPr>
          <p:cNvSpPr/>
          <p:nvPr/>
        </p:nvSpPr>
        <p:spPr>
          <a:xfrm>
            <a:off x="1431038" y="5240883"/>
            <a:ext cx="87349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800" b="0" i="1" u="none" strike="noStrike" baseline="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</a:rPr>
              <a:t>Por la cual se actualizan los precios de venta al público para la comercialización de bienes y servicios propios de la entidad para el año 2023 </a:t>
            </a:r>
            <a:endParaRPr lang="es-CO" sz="2400" dirty="0">
              <a:solidFill>
                <a:schemeClr val="accent4">
                  <a:lumMod val="60000"/>
                  <a:lumOff val="40000"/>
                </a:schemeClr>
              </a:solidFill>
              <a:latin typeface="Futura Std Book" panose="020B0502020204020303" pitchFamily="34" charset="77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9F286FD4-9D03-78E0-6EB2-19512A663C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4707" y="2666466"/>
            <a:ext cx="2927040" cy="3370440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E78859C6-C3D7-527D-BA5B-D5201BF60494}"/>
              </a:ext>
            </a:extLst>
          </p:cNvPr>
          <p:cNvSpPr/>
          <p:nvPr/>
        </p:nvSpPr>
        <p:spPr>
          <a:xfrm>
            <a:off x="1387496" y="1534600"/>
            <a:ext cx="372730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3000" b="1" dirty="0">
                <a:solidFill>
                  <a:schemeClr val="bg1"/>
                </a:solidFill>
                <a:latin typeface="Futura Std Book" panose="020B0502020204020303" pitchFamily="34" charset="77"/>
              </a:rPr>
              <a:t>Relatoría informa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6005C47-597E-9D0F-4FEF-1AAC66AC60F1}"/>
              </a:ext>
            </a:extLst>
          </p:cNvPr>
          <p:cNvSpPr txBox="1"/>
          <p:nvPr/>
        </p:nvSpPr>
        <p:spPr>
          <a:xfrm>
            <a:off x="3350530" y="2666466"/>
            <a:ext cx="6097554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2600" dirty="0">
                <a:solidFill>
                  <a:srgbClr val="01DCFE"/>
                </a:solidFill>
                <a:latin typeface="Futura Std Book" panose="020B0502020204020303" pitchFamily="34" charset="77"/>
              </a:rPr>
              <a:t>¿Y hoy de que vamos a hablar?</a:t>
            </a:r>
          </a:p>
        </p:txBody>
      </p:sp>
    </p:spTree>
    <p:extLst>
      <p:ext uri="{BB962C8B-B14F-4D97-AF65-F5344CB8AC3E}">
        <p14:creationId xmlns:p14="http://schemas.microsoft.com/office/powerpoint/2010/main" val="831850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39BDE58E-1855-1E44-A518-F43FFE2B6938}"/>
              </a:ext>
            </a:extLst>
          </p:cNvPr>
          <p:cNvSpPr/>
          <p:nvPr/>
        </p:nvSpPr>
        <p:spPr>
          <a:xfrm>
            <a:off x="1341629" y="309120"/>
            <a:ext cx="104186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3000" dirty="0">
                <a:solidFill>
                  <a:srgbClr val="01DCFE"/>
                </a:solidFill>
                <a:latin typeface="Futura Std Book" panose="020B0502020204020303" pitchFamily="34" charset="77"/>
              </a:rPr>
              <a:t>¿</a:t>
            </a:r>
            <a:r>
              <a:rPr lang="es-CO" sz="2800" i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t>Cuál es el propósito y finalidad de la Resolución 54 de 2023</a:t>
            </a:r>
            <a:r>
              <a:rPr lang="es-CO" sz="3000" i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01DCFE"/>
                </a:solidFill>
              </a:rPr>
              <a:t>?</a:t>
            </a:r>
            <a:endParaRPr lang="es-CO" sz="3000" dirty="0">
              <a:solidFill>
                <a:srgbClr val="01DCFE"/>
              </a:solidFill>
            </a:endParaRPr>
          </a:p>
          <a:p>
            <a:endParaRPr lang="es-CO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65748F0-5228-6E29-7FAF-357FB4837A3F}"/>
              </a:ext>
            </a:extLst>
          </p:cNvPr>
          <p:cNvSpPr txBox="1"/>
          <p:nvPr/>
        </p:nvSpPr>
        <p:spPr>
          <a:xfrm>
            <a:off x="214604" y="1351708"/>
            <a:ext cx="1219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800" dirty="0">
                <a:solidFill>
                  <a:schemeClr val="bg1"/>
                </a:solidFill>
              </a:rPr>
              <a:t>La Procuradora General de la Nación, en ejercicio de sus funciones constitucionales y legales, y considerando que:</a:t>
            </a:r>
            <a:endParaRPr lang="es-CO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Grupo 10">
            <a:extLst>
              <a:ext uri="{FF2B5EF4-FFF2-40B4-BE49-F238E27FC236}">
                <a16:creationId xmlns:a16="http://schemas.microsoft.com/office/drawing/2014/main" id="{81D7F76D-628E-766B-15C8-EFEC51959286}"/>
              </a:ext>
            </a:extLst>
          </p:cNvPr>
          <p:cNvGrpSpPr/>
          <p:nvPr/>
        </p:nvGrpSpPr>
        <p:grpSpPr>
          <a:xfrm>
            <a:off x="920338" y="1932632"/>
            <a:ext cx="10351324" cy="4925368"/>
            <a:chOff x="920338" y="1781175"/>
            <a:chExt cx="10351324" cy="4925368"/>
          </a:xfrm>
        </p:grpSpPr>
        <p:graphicFrame>
          <p:nvGraphicFramePr>
            <p:cNvPr id="2" name="Diagrama 1">
              <a:extLst>
                <a:ext uri="{FF2B5EF4-FFF2-40B4-BE49-F238E27FC236}">
                  <a16:creationId xmlns:a16="http://schemas.microsoft.com/office/drawing/2014/main" id="{212D5DF7-2141-8C31-9A31-CFC32E35D21A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218756923"/>
                </p:ext>
              </p:extLst>
            </p:nvPr>
          </p:nvGraphicFramePr>
          <p:xfrm>
            <a:off x="920338" y="1781175"/>
            <a:ext cx="10351324" cy="492536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1F155784-1B7A-3BAE-1BC6-372C40A21494}"/>
                </a:ext>
              </a:extLst>
            </p:cNvPr>
            <p:cNvSpPr txBox="1"/>
            <p:nvPr/>
          </p:nvSpPr>
          <p:spPr>
            <a:xfrm>
              <a:off x="1453596" y="5453906"/>
              <a:ext cx="7226559" cy="83099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pPr lvl="0"/>
              <a:r>
                <a:rPr lang="es-ES" sz="1200" dirty="0"/>
                <a:t>El Decreto 1081 de 20151 señala que los sujetos obligados deben determinar, mediante acto administrativo o documento equivalente, los costos de reproducción de la información pública, individualizando el costo unitario de los diferentes tipos de formato y teniendo como referencia los precios del lugar o zona de domicilio del sujeto obligado</a:t>
              </a:r>
              <a:endParaRPr lang="es-CO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08333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B3C197A-87DE-83BD-3093-EB55DD203E9B}"/>
              </a:ext>
            </a:extLst>
          </p:cNvPr>
          <p:cNvSpPr txBox="1"/>
          <p:nvPr/>
        </p:nvSpPr>
        <p:spPr>
          <a:xfrm>
            <a:off x="1283797" y="626382"/>
            <a:ext cx="2802427" cy="369332"/>
          </a:xfrm>
          <a:prstGeom prst="rect">
            <a:avLst/>
          </a:prstGeom>
          <a:noFill/>
          <a:ln w="38100">
            <a:noFill/>
          </a:ln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ARTÍCULO PRIMERO: </a:t>
            </a:r>
            <a:endParaRPr lang="es-CO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la 10">
            <a:extLst>
              <a:ext uri="{FF2B5EF4-FFF2-40B4-BE49-F238E27FC236}">
                <a16:creationId xmlns:a16="http://schemas.microsoft.com/office/drawing/2014/main" id="{00536547-4482-5174-67FD-CEEB2CEE0D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437369"/>
              </p:ext>
            </p:extLst>
          </p:nvPr>
        </p:nvGraphicFramePr>
        <p:xfrm>
          <a:off x="2886075" y="1243541"/>
          <a:ext cx="6886575" cy="243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0">
                  <a:extLst>
                    <a:ext uri="{9D8B030D-6E8A-4147-A177-3AD203B41FA5}">
                      <a16:colId xmlns:a16="http://schemas.microsoft.com/office/drawing/2014/main" val="1169166837"/>
                    </a:ext>
                  </a:extLst>
                </a:gridCol>
                <a:gridCol w="2390775">
                  <a:extLst>
                    <a:ext uri="{9D8B030D-6E8A-4147-A177-3AD203B41FA5}">
                      <a16:colId xmlns:a16="http://schemas.microsoft.com/office/drawing/2014/main" val="35354965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600" b="1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PRECIOS BIENES Y SERVICIOS PROPIOS AÑO 2023 </a:t>
                      </a:r>
                      <a:endParaRPr lang="es-C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b="1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VALOR UNITARIO INCLUÍDO IVA </a:t>
                      </a:r>
                      <a:endParaRPr lang="es-CO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0476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/>
                        <a:t>Duplicado del carné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600" dirty="0"/>
                        <a:t>$34.000</a:t>
                      </a:r>
                      <a:endParaRPr lang="es-CO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0693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/>
                        <a:t>Tarjeta de seguridad de aproximación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600" dirty="0"/>
                        <a:t>$16.000</a:t>
                      </a:r>
                      <a:endParaRPr lang="es-CO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1065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/>
                        <a:t>Porta carné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600" dirty="0"/>
                        <a:t>$11.000</a:t>
                      </a:r>
                      <a:endParaRPr lang="es-CO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25149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/>
                        <a:t>Servicio de escáner (página)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600" dirty="0"/>
                        <a:t>$100</a:t>
                      </a:r>
                      <a:endParaRPr lang="es-CO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1786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/>
                        <a:t>Fotocopias (página)</a:t>
                      </a:r>
                      <a:endParaRPr lang="es-C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sz="1600" dirty="0"/>
                        <a:t>$181</a:t>
                      </a:r>
                      <a:endParaRPr lang="es-CO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3703628"/>
                  </a:ext>
                </a:extLst>
              </a:tr>
            </a:tbl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431A4107-0689-C7CD-5805-4A93DAE07FEB}"/>
              </a:ext>
            </a:extLst>
          </p:cNvPr>
          <p:cNvSpPr txBox="1"/>
          <p:nvPr/>
        </p:nvSpPr>
        <p:spPr>
          <a:xfrm>
            <a:off x="684761" y="4354348"/>
            <a:ext cx="2802427" cy="369332"/>
          </a:xfrm>
          <a:prstGeom prst="rect">
            <a:avLst/>
          </a:prstGeom>
          <a:noFill/>
          <a:ln w="38100">
            <a:noFill/>
          </a:ln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ARTÍCULO SEGUNDO: </a:t>
            </a:r>
            <a:endParaRPr lang="es-CO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3462BE7A-4179-E2B9-8350-D3C2FCECCC35}"/>
              </a:ext>
            </a:extLst>
          </p:cNvPr>
          <p:cNvSpPr txBox="1"/>
          <p:nvPr/>
        </p:nvSpPr>
        <p:spPr>
          <a:xfrm>
            <a:off x="1466850" y="4888237"/>
            <a:ext cx="8591550" cy="83099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chemeClr val="accent1">
                    <a:lumMod val="75000"/>
                  </a:schemeClr>
                </a:solidFill>
              </a:rPr>
              <a:t>Para la adquisición de los bienes y servicios citados en el artículo primero de la presente resolución, el solicitante deberá atender el procedimiento establecido en la Resolución No. </a:t>
            </a:r>
            <a:r>
              <a:rPr lang="es-ES" sz="1600" dirty="0">
                <a:solidFill>
                  <a:schemeClr val="accent1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017 de 2021</a:t>
            </a:r>
            <a:r>
              <a:rPr lang="es-ES" sz="1600" dirty="0">
                <a:solidFill>
                  <a:schemeClr val="accent1">
                    <a:lumMod val="75000"/>
                  </a:schemeClr>
                </a:solidFill>
              </a:rPr>
              <a:t>, ajustada mediante la Resolución No. </a:t>
            </a:r>
            <a:r>
              <a:rPr lang="es-ES" sz="1600" dirty="0">
                <a:solidFill>
                  <a:schemeClr val="accent1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089 de 2021</a:t>
            </a:r>
            <a:endParaRPr lang="es-CO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5" name="Gráfico 14" descr="Signo de exclamación con relleno sólido">
            <a:extLst>
              <a:ext uri="{FF2B5EF4-FFF2-40B4-BE49-F238E27FC236}">
                <a16:creationId xmlns:a16="http://schemas.microsoft.com/office/drawing/2014/main" id="{C5E01A7D-3648-F054-13F0-F020E559C62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20436289">
            <a:off x="9921421" y="4800164"/>
            <a:ext cx="844547" cy="844547"/>
          </a:xfrm>
          <a:prstGeom prst="rect">
            <a:avLst/>
          </a:prstGeom>
        </p:spPr>
      </p:pic>
      <p:pic>
        <p:nvPicPr>
          <p:cNvPr id="16" name="Gráfico 15" descr="Signo de exclamación con relleno sólido">
            <a:extLst>
              <a:ext uri="{FF2B5EF4-FFF2-40B4-BE49-F238E27FC236}">
                <a16:creationId xmlns:a16="http://schemas.microsoft.com/office/drawing/2014/main" id="{33DE9BCE-7FDF-0EC6-1C1F-8482E505FD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2012388">
            <a:off x="772221" y="4811141"/>
            <a:ext cx="844547" cy="844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670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B3C197A-87DE-83BD-3093-EB55DD203E9B}"/>
              </a:ext>
            </a:extLst>
          </p:cNvPr>
          <p:cNvSpPr txBox="1"/>
          <p:nvPr/>
        </p:nvSpPr>
        <p:spPr>
          <a:xfrm>
            <a:off x="135296" y="1612467"/>
            <a:ext cx="8112966" cy="830997"/>
          </a:xfrm>
          <a:prstGeom prst="rect">
            <a:avLst/>
          </a:prstGeom>
          <a:noFill/>
          <a:ln w="38100">
            <a:noFill/>
          </a:ln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chemeClr val="bg1"/>
                </a:solidFill>
              </a:rPr>
              <a:t>ARTÍCULO TERCERO: La Dirección de Apoyo Estratégico, Análisis de Datos e Información mantendrá, con fines de seguimiento y control, la información recopilada por el Grupo de Gestión de la Información Laboral</a:t>
            </a:r>
            <a:endParaRPr lang="es-CO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B10A7CC-9B4E-118A-0DA8-3200DE458E6C}"/>
              </a:ext>
            </a:extLst>
          </p:cNvPr>
          <p:cNvSpPr txBox="1"/>
          <p:nvPr/>
        </p:nvSpPr>
        <p:spPr>
          <a:xfrm>
            <a:off x="3492713" y="3152001"/>
            <a:ext cx="7452096" cy="553998"/>
          </a:xfrm>
          <a:prstGeom prst="rect">
            <a:avLst/>
          </a:prstGeom>
          <a:noFill/>
          <a:ln w="38100">
            <a:noFill/>
          </a:ln>
        </p:spPr>
        <p:txBody>
          <a:bodyPr wrap="square">
            <a:spAutoFit/>
          </a:bodyPr>
          <a:lstStyle/>
          <a:p>
            <a:r>
              <a:rPr lang="es-ES" sz="1500" dirty="0">
                <a:solidFill>
                  <a:schemeClr val="bg1"/>
                </a:solidFill>
              </a:rPr>
              <a:t>PARAGRÁFO: La información suministrada por los servidores obligados no tendrá fines de publicidad y se manejará con estricta confidencialidad</a:t>
            </a:r>
            <a:endParaRPr lang="es-CO" sz="1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917D21D-BA13-24FE-461F-3BBCB02CFC04}"/>
              </a:ext>
            </a:extLst>
          </p:cNvPr>
          <p:cNvSpPr txBox="1"/>
          <p:nvPr/>
        </p:nvSpPr>
        <p:spPr>
          <a:xfrm>
            <a:off x="1954765" y="4983447"/>
            <a:ext cx="7452096" cy="353943"/>
          </a:xfrm>
          <a:prstGeom prst="rect">
            <a:avLst/>
          </a:prstGeom>
          <a:noFill/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s-ES" sz="1700" dirty="0">
                <a:solidFill>
                  <a:schemeClr val="bg1"/>
                </a:solidFill>
              </a:rPr>
              <a:t>ARTÍCULO CUARTO: Dejar sin efecto la Directiva No. 023 del 10 de julio de 2020</a:t>
            </a:r>
            <a:endParaRPr lang="es-CO" sz="1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Gráfico 7" descr="Signo de intercalación hacia la derecha con relleno sólido">
            <a:extLst>
              <a:ext uri="{FF2B5EF4-FFF2-40B4-BE49-F238E27FC236}">
                <a16:creationId xmlns:a16="http://schemas.microsoft.com/office/drawing/2014/main" id="{DCBC3987-93D7-D425-DC04-9119FAEF86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3193902">
            <a:off x="2388520" y="2265028"/>
            <a:ext cx="1543112" cy="1543112"/>
          </a:xfrm>
          <a:prstGeom prst="rect">
            <a:avLst/>
          </a:prstGeom>
        </p:spPr>
      </p:pic>
      <p:pic>
        <p:nvPicPr>
          <p:cNvPr id="7" name="Gráfico 6" descr="Gesto de deslizar rápidamente contorno">
            <a:extLst>
              <a:ext uri="{FF2B5EF4-FFF2-40B4-BE49-F238E27FC236}">
                <a16:creationId xmlns:a16="http://schemas.microsoft.com/office/drawing/2014/main" id="{DDB34070-184B-9725-6C0D-BFB3DADD7F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766413" y="5276120"/>
            <a:ext cx="1438444" cy="1438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7246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B81C0264B8044983D4D78886BCBA71" ma:contentTypeVersion="4" ma:contentTypeDescription="Create a new document." ma:contentTypeScope="" ma:versionID="323519d2bc65f484be6a4f16a245b0e3">
  <xsd:schema xmlns:xsd="http://www.w3.org/2001/XMLSchema" xmlns:xs="http://www.w3.org/2001/XMLSchema" xmlns:p="http://schemas.microsoft.com/office/2006/metadata/properties" xmlns:ns1="http://schemas.microsoft.com/sharepoint/v3" xmlns:ns2="2527769d-9d09-4668-95f1-a7f37efe50c6" targetNamespace="http://schemas.microsoft.com/office/2006/metadata/properties" ma:root="true" ma:fieldsID="e19f4e529cecf0f623cb95ac66740e17" ns1:_="" ns2:_="">
    <xsd:import namespace="http://schemas.microsoft.com/sharepoint/v3"/>
    <xsd:import namespace="2527769d-9d09-4668-95f1-a7f37efe50c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Fecha" minOccurs="0"/>
                <xsd:element ref="ns2:r5zb" minOccurs="0"/>
                <xsd:element ref="ns2:Fe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27769d-9d09-4668-95f1-a7f37efe50c6" elementFormDefault="qualified">
    <xsd:import namespace="http://schemas.microsoft.com/office/2006/documentManagement/types"/>
    <xsd:import namespace="http://schemas.microsoft.com/office/infopath/2007/PartnerControls"/>
    <xsd:element name="Fecha" ma:index="10" nillable="true" ma:displayName="Fecha" ma:format="DateTime" ma:internalName="Fecha">
      <xsd:simpleType>
        <xsd:restriction base="dms:DateTime"/>
      </xsd:simpleType>
    </xsd:element>
    <xsd:element name="r5zb" ma:index="11" nillable="true" ma:displayName="Fecha y hora" ma:internalName="r5zb">
      <xsd:simpleType>
        <xsd:restriction base="dms:DateTime"/>
      </xsd:simpleType>
    </xsd:element>
    <xsd:element name="Fec" ma:index="12" nillable="true" ma:displayName="Fec" ma:format="DateOnly" ma:internalName="Fec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Fecha xmlns="2527769d-9d09-4668-95f1-a7f37efe50c6" xsi:nil="true"/>
    <Fec xmlns="2527769d-9d09-4668-95f1-a7f37efe50c6" xsi:nil="true"/>
    <r5zb xmlns="2527769d-9d09-4668-95f1-a7f37efe50c6" xsi:nil="true"/>
  </documentManagement>
</p:properties>
</file>

<file path=customXml/itemProps1.xml><?xml version="1.0" encoding="utf-8"?>
<ds:datastoreItem xmlns:ds="http://schemas.openxmlformats.org/officeDocument/2006/customXml" ds:itemID="{CC03E60B-01F3-4327-B7E3-2356AD4EC150}"/>
</file>

<file path=customXml/itemProps2.xml><?xml version="1.0" encoding="utf-8"?>
<ds:datastoreItem xmlns:ds="http://schemas.openxmlformats.org/officeDocument/2006/customXml" ds:itemID="{A30A6BD9-E29B-4C94-89CD-E9AF6079E660}"/>
</file>

<file path=customXml/itemProps3.xml><?xml version="1.0" encoding="utf-8"?>
<ds:datastoreItem xmlns:ds="http://schemas.openxmlformats.org/officeDocument/2006/customXml" ds:itemID="{8CEF2A0E-3FFA-407D-961A-789508A785E4}"/>
</file>

<file path=docProps/app.xml><?xml version="1.0" encoding="utf-8"?>
<Properties xmlns="http://schemas.openxmlformats.org/officeDocument/2006/extended-properties" xmlns:vt="http://schemas.openxmlformats.org/officeDocument/2006/docPropsVTypes">
  <TotalTime>528</TotalTime>
  <Words>461</Words>
  <Application>Microsoft Office PowerPoint</Application>
  <PresentationFormat>Panorámica</PresentationFormat>
  <Paragraphs>29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Futura Std Book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Adriana Martinez Acosta</cp:lastModifiedBy>
  <cp:revision>94</cp:revision>
  <dcterms:created xsi:type="dcterms:W3CDTF">2021-09-08T15:48:06Z</dcterms:created>
  <dcterms:modified xsi:type="dcterms:W3CDTF">2023-03-21T21:16:04Z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0x01010011B81C0264B8044983D4D78886BCBA71</vt:lpwstr>
  </property>
</Properties>
</file>