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charts/colors15.xml" ContentType="application/vnd.ms-office.chartcolorstyle+xml"/>
  <Override PartName="/ppt/charts/style16.xml" ContentType="application/vnd.ms-office.chartstyle+xml"/>
  <Override PartName="/ppt/charts/colors16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style13.xml" ContentType="application/vnd.ms-office.chartstyle+xml"/>
  <Override PartName="/ppt/charts/colors14.xml" ContentType="application/vnd.ms-office.chartcolorstyle+xml"/>
  <Override PartName="/ppt/charts/colors4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charts/chart15.xml" ContentType="application/vnd.openxmlformats-officedocument.drawingml.chart+xml"/>
  <Override PartName="/ppt/charts/style7.xml" ContentType="application/vnd.ms-office.chartstyl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olors11.xml" ContentType="application/vnd.ms-office.chartcolor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style11.xml" ContentType="application/vnd.ms-office.chartstyle+xml"/>
  <Override PartName="/ppt/charts/colors10.xml" ContentType="application/vnd.ms-office.chartcolorstyle+xml"/>
  <Override PartName="/ppt/theme/themeOverride1.xml" ContentType="application/vnd.openxmlformats-officedocument.themeOverride+xml"/>
  <Override PartName="/ppt/charts/colors8.xml" ContentType="application/vnd.ms-office.chartcolorstyle+xml"/>
  <Override PartName="/ppt/charts/style8.xml" ContentType="application/vnd.ms-office.chartstyl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style10.xml" ContentType="application/vnd.ms-office.chartstyle+xml"/>
  <Override PartName="/ppt/charts/chart10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4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61" r:id="rId18"/>
  </p:sldIdLst>
  <p:sldSz cx="9144000" cy="5143500" type="screen16x9"/>
  <p:notesSz cx="6858000" cy="9144000"/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F32A655-01CB-49C8-AC4A-CD7964E36020}">
          <p14:sldIdLst>
            <p14:sldId id="256"/>
            <p14:sldId id="257"/>
            <p14:sldId id="262"/>
            <p14:sldId id="264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F771AF-0826-49AD-905F-A87F9D5AC1E7}" v="132" dt="2023-07-10T13:51:16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3969" autoAdjust="0"/>
  </p:normalViewPr>
  <p:slideViewPr>
    <p:cSldViewPr snapToGrid="0" snapToObjects="1">
      <p:cViewPr varScale="1">
        <p:scale>
          <a:sx n="152" d="100"/>
          <a:sy n="152" d="100"/>
        </p:scale>
        <p:origin x="444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Hoja_de_c_lculo_de_Microsoft_Excel1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PQRSFD%20-%20CONSULTAS/Reporte%20PQRSDF%202%20TRIM%2020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Hoja_de_c_lculo_de_Microsoft_Excel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Confidencial\consolidado%20de%20encuestas%201%20trimestr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</a:rPr>
              <a:t>TOTAL DE PQRSDF RECIBIDAS SEGUNDO TRIMESTRE</a:t>
            </a:r>
            <a:endParaRPr lang="es-CO" sz="11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effectLst/>
            </a:endParaRPr>
          </a:p>
        </c:rich>
      </c:tx>
      <c:layout>
        <c:manualLayout>
          <c:xMode val="edge"/>
          <c:yMode val="edge"/>
          <c:x val="0.21517416396289102"/>
          <c:y val="3.864901309592898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965872208550045E-2"/>
          <c:y val="0.11434295336665565"/>
          <c:w val="0.90304110368966828"/>
          <c:h val="0.80268708112972176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BEE-4AB2-A1D8-B7061E4DF11A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BEE-4AB2-A1D8-B7061E4DF11A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BEE-4AB2-A1D8-B7061E4DF1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'[Reporte PQRSDF 2 TRIM 2023.xlsx]Hoja2'!$J$2:$L$2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'[Reporte PQRSDF 2 TRIM 2023.xlsx]Hoja2'!$J$3:$L$3</c:f>
              <c:numCache>
                <c:formatCode>General</c:formatCode>
                <c:ptCount val="3"/>
                <c:pt idx="0">
                  <c:v>54199</c:v>
                </c:pt>
                <c:pt idx="1">
                  <c:v>76416</c:v>
                </c:pt>
                <c:pt idx="2">
                  <c:v>65752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BEE-4AB2-A1D8-B7061E4DF1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581424"/>
        <c:axId val="43581904"/>
        <c:axId val="0"/>
      </c:bar3DChart>
      <c:catAx>
        <c:axId val="43581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581904"/>
        <c:crosses val="autoZero"/>
        <c:auto val="1"/>
        <c:lblAlgn val="ctr"/>
        <c:lblOffset val="100"/>
        <c:noMultiLvlLbl val="0"/>
      </c:catAx>
      <c:valAx>
        <c:axId val="43581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58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¿La información recibida fue clara y completa?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pbx!$A$23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pbx!$E$22:$G$22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pbx!$E$23:$G$23</c:f>
              <c:numCache>
                <c:formatCode>General</c:formatCode>
                <c:ptCount val="3"/>
                <c:pt idx="0">
                  <c:v>1063</c:v>
                </c:pt>
                <c:pt idx="1">
                  <c:v>1360</c:v>
                </c:pt>
                <c:pt idx="2">
                  <c:v>1221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F9-4D53-B363-8B2DEC8F4940}"/>
            </c:ext>
          </c:extLst>
        </c:ser>
        <c:ser>
          <c:idx val="1"/>
          <c:order val="1"/>
          <c:tx>
            <c:strRef>
              <c:f>pbx!$A$24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pbx!$E$22:$G$22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pbx!$E$24:$G$24</c:f>
              <c:numCache>
                <c:formatCode>General</c:formatCode>
                <c:ptCount val="3"/>
                <c:pt idx="0">
                  <c:v>27</c:v>
                </c:pt>
                <c:pt idx="1">
                  <c:v>31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F9-4D53-B363-8B2DEC8F4940}"/>
            </c:ext>
          </c:extLst>
        </c:ser>
        <c:ser>
          <c:idx val="2"/>
          <c:order val="2"/>
          <c:tx>
            <c:strRef>
              <c:f>pbx!$A$25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pbx!$E$22:$G$22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pbx!$E$25:$G$25</c:f>
              <c:numCache>
                <c:formatCode>General</c:formatCode>
                <c:ptCount val="3"/>
                <c:pt idx="0">
                  <c:v>17</c:v>
                </c:pt>
                <c:pt idx="1">
                  <c:v>42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F9-4D53-B363-8B2DEC8F4940}"/>
            </c:ext>
          </c:extLst>
        </c:ser>
        <c:ser>
          <c:idx val="3"/>
          <c:order val="3"/>
          <c:tx>
            <c:strRef>
              <c:f>pbx!$A$26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pbx!$E$22:$G$22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pbx!$E$26:$G$26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F9-4D53-B363-8B2DEC8F494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57647663"/>
        <c:axId val="857648143"/>
      </c:barChart>
      <c:catAx>
        <c:axId val="857647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57648143"/>
        <c:crosses val="autoZero"/>
        <c:auto val="1"/>
        <c:lblAlgn val="ctr"/>
        <c:lblOffset val="100"/>
        <c:noMultiLvlLbl val="0"/>
      </c:catAx>
      <c:valAx>
        <c:axId val="857648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5764766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El uso de formulario fue: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'sede electronico'!$A$3</c:f>
              <c:strCache>
                <c:ptCount val="1"/>
                <c:pt idx="0">
                  <c:v>Muy facil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electronico'!$E$3:$G$3</c:f>
              <c:numCache>
                <c:formatCode>General</c:formatCode>
                <c:ptCount val="3"/>
                <c:pt idx="0">
                  <c:v>41</c:v>
                </c:pt>
                <c:pt idx="1">
                  <c:v>60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18-4BBF-9A75-DBAEF9E7C133}"/>
            </c:ext>
          </c:extLst>
        </c:ser>
        <c:ser>
          <c:idx val="1"/>
          <c:order val="1"/>
          <c:tx>
            <c:strRef>
              <c:f>'sede electronico'!$A$4</c:f>
              <c:strCache>
                <c:ptCount val="1"/>
                <c:pt idx="0">
                  <c:v>Complicado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electronico'!$E$4:$G$4</c:f>
              <c:numCache>
                <c:formatCode>General</c:formatCode>
                <c:ptCount val="3"/>
                <c:pt idx="0">
                  <c:v>26</c:v>
                </c:pt>
                <c:pt idx="1">
                  <c:v>13</c:v>
                </c:pt>
                <c:pt idx="2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18-4BBF-9A75-DBAEF9E7C133}"/>
            </c:ext>
          </c:extLst>
        </c:ser>
        <c:ser>
          <c:idx val="2"/>
          <c:order val="2"/>
          <c:tx>
            <c:strRef>
              <c:f>'sede electronico'!$A$5</c:f>
              <c:strCache>
                <c:ptCount val="1"/>
                <c:pt idx="0">
                  <c:v>Adecuado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electronico'!$E$5:$G$5</c:f>
              <c:numCache>
                <c:formatCode>General</c:formatCode>
                <c:ptCount val="3"/>
                <c:pt idx="0">
                  <c:v>150</c:v>
                </c:pt>
                <c:pt idx="1">
                  <c:v>133</c:v>
                </c:pt>
                <c:pt idx="2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18-4BBF-9A75-DBAEF9E7C1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5953503"/>
        <c:axId val="255937183"/>
      </c:barChart>
      <c:catAx>
        <c:axId val="255953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55937183"/>
        <c:crosses val="autoZero"/>
        <c:auto val="1"/>
        <c:lblAlgn val="ctr"/>
        <c:lblOffset val="100"/>
        <c:noMultiLvlLbl val="0"/>
      </c:catAx>
      <c:valAx>
        <c:axId val="255937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5595350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Indique cuál fue su nivel de satisfacción con respecto a la radicación realizada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'sede electronico'!$A$11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'sede electronico'!$F$10:$G$10</c:f>
              <c:strCache>
                <c:ptCount val="2"/>
                <c:pt idx="0">
                  <c:v>may</c:v>
                </c:pt>
                <c:pt idx="1">
                  <c:v>jun</c:v>
                </c:pt>
              </c:strCache>
            </c:strRef>
          </c:cat>
          <c:val>
            <c:numRef>
              <c:f>'sede electronico'!$F$11:$G$11</c:f>
              <c:numCache>
                <c:formatCode>General</c:formatCode>
                <c:ptCount val="2"/>
                <c:pt idx="0">
                  <c:v>5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AB-41C3-AFED-C7F9069573D8}"/>
            </c:ext>
          </c:extLst>
        </c:ser>
        <c:ser>
          <c:idx val="1"/>
          <c:order val="1"/>
          <c:tx>
            <c:strRef>
              <c:f>'sede electronico'!$A$12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'sede electronico'!$F$10:$G$10</c:f>
              <c:strCache>
                <c:ptCount val="2"/>
                <c:pt idx="0">
                  <c:v>may</c:v>
                </c:pt>
                <c:pt idx="1">
                  <c:v>jun</c:v>
                </c:pt>
              </c:strCache>
            </c:strRef>
          </c:cat>
          <c:val>
            <c:numRef>
              <c:f>'sede electronico'!$F$12:$G$12</c:f>
              <c:numCache>
                <c:formatCode>General</c:formatCode>
                <c:ptCount val="2"/>
                <c:pt idx="0">
                  <c:v>7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AB-41C3-AFED-C7F9069573D8}"/>
            </c:ext>
          </c:extLst>
        </c:ser>
        <c:ser>
          <c:idx val="2"/>
          <c:order val="2"/>
          <c:tx>
            <c:strRef>
              <c:f>'sede electronico'!$A$13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'sede electronico'!$F$10:$G$10</c:f>
              <c:strCache>
                <c:ptCount val="2"/>
                <c:pt idx="0">
                  <c:v>may</c:v>
                </c:pt>
                <c:pt idx="1">
                  <c:v>jun</c:v>
                </c:pt>
              </c:strCache>
            </c:strRef>
          </c:cat>
          <c:val>
            <c:numRef>
              <c:f>'sede electronico'!$F$13:$G$13</c:f>
              <c:numCache>
                <c:formatCode>General</c:formatCode>
                <c:ptCount val="2"/>
                <c:pt idx="0">
                  <c:v>64</c:v>
                </c:pt>
                <c:pt idx="1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AB-41C3-AFED-C7F9069573D8}"/>
            </c:ext>
          </c:extLst>
        </c:ser>
        <c:ser>
          <c:idx val="3"/>
          <c:order val="3"/>
          <c:tx>
            <c:strRef>
              <c:f>'sede electronico'!$A$14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electronico'!$F$10:$G$10</c:f>
              <c:strCache>
                <c:ptCount val="2"/>
                <c:pt idx="0">
                  <c:v>may</c:v>
                </c:pt>
                <c:pt idx="1">
                  <c:v>jun</c:v>
                </c:pt>
              </c:strCache>
            </c:strRef>
          </c:cat>
          <c:val>
            <c:numRef>
              <c:f>'sede electronico'!$F$14:$G$14</c:f>
              <c:numCache>
                <c:formatCode>General</c:formatCode>
                <c:ptCount val="2"/>
                <c:pt idx="0">
                  <c:v>132</c:v>
                </c:pt>
                <c:pt idx="1">
                  <c:v>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3AB-41C3-AFED-C7F906957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1443183"/>
        <c:axId val="951440303"/>
      </c:barChart>
      <c:catAx>
        <c:axId val="951443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51440303"/>
        <c:crosses val="autoZero"/>
        <c:auto val="1"/>
        <c:lblAlgn val="ctr"/>
        <c:lblOffset val="100"/>
        <c:noMultiLvlLbl val="0"/>
      </c:catAx>
      <c:valAx>
        <c:axId val="95144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514431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Las opciones de la Sede Electrónica le parecieron: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'sede electronico'!$A$19</c:f>
              <c:strCache>
                <c:ptCount val="1"/>
                <c:pt idx="0">
                  <c:v>Malas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electronico'!$E$18:$G$18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electronico'!$E$19:$G$19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E6-4E05-A117-BA0255BE0766}"/>
            </c:ext>
          </c:extLst>
        </c:ser>
        <c:ser>
          <c:idx val="1"/>
          <c:order val="1"/>
          <c:tx>
            <c:strRef>
              <c:f>'sede electronico'!$A$20</c:f>
              <c:strCache>
                <c:ptCount val="1"/>
                <c:pt idx="0">
                  <c:v>Regulares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electronico'!$E$18:$G$18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electronico'!$E$20:$G$20</c:f>
              <c:numCache>
                <c:formatCode>General</c:formatCode>
                <c:ptCount val="3"/>
                <c:pt idx="0">
                  <c:v>11</c:v>
                </c:pt>
                <c:pt idx="1">
                  <c:v>7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E6-4E05-A117-BA0255BE0766}"/>
            </c:ext>
          </c:extLst>
        </c:ser>
        <c:ser>
          <c:idx val="2"/>
          <c:order val="2"/>
          <c:tx>
            <c:strRef>
              <c:f>'sede electronico'!$A$21</c:f>
              <c:strCache>
                <c:ptCount val="1"/>
                <c:pt idx="0">
                  <c:v>Buenas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electronico'!$E$18:$G$18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electronico'!$E$21:$G$21</c:f>
              <c:numCache>
                <c:formatCode>General</c:formatCode>
                <c:ptCount val="3"/>
                <c:pt idx="0">
                  <c:v>69</c:v>
                </c:pt>
                <c:pt idx="1">
                  <c:v>64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E6-4E05-A117-BA0255BE0766}"/>
            </c:ext>
          </c:extLst>
        </c:ser>
        <c:ser>
          <c:idx val="3"/>
          <c:order val="3"/>
          <c:tx>
            <c:strRef>
              <c:f>'sede electronico'!$A$22</c:f>
              <c:strCache>
                <c:ptCount val="1"/>
                <c:pt idx="0">
                  <c:v>Excelentes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'sede electronico'!$E$18:$G$18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electronico'!$E$22:$G$22</c:f>
              <c:numCache>
                <c:formatCode>General</c:formatCode>
                <c:ptCount val="3"/>
                <c:pt idx="0">
                  <c:v>130</c:v>
                </c:pt>
                <c:pt idx="1">
                  <c:v>127</c:v>
                </c:pt>
                <c:pt idx="2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E6-4E05-A117-BA0255BE07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14840127"/>
        <c:axId val="2014831007"/>
      </c:barChart>
      <c:catAx>
        <c:axId val="2014840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31007"/>
        <c:crosses val="autoZero"/>
        <c:auto val="1"/>
        <c:lblAlgn val="ctr"/>
        <c:lblOffset val="100"/>
        <c:noMultiLvlLbl val="0"/>
      </c:catAx>
      <c:valAx>
        <c:axId val="2014831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4012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¿Volvería a utilizar la sede electrónica?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'sede electronico'!$A$28</c:f>
              <c:strCache>
                <c:ptCount val="1"/>
                <c:pt idx="0">
                  <c:v>Definitivamente no la volvería a utilizar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'sede electronico'!$E$27:$G$27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electronico'!$E$28:$G$28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86-4CEB-A404-262790B63724}"/>
            </c:ext>
          </c:extLst>
        </c:ser>
        <c:ser>
          <c:idx val="1"/>
          <c:order val="1"/>
          <c:tx>
            <c:strRef>
              <c:f>'sede electronico'!$A$29</c:f>
              <c:strCache>
                <c:ptCount val="1"/>
                <c:pt idx="0">
                  <c:v>Quizá la utilizaría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'sede electronico'!$E$27:$G$27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electronico'!$E$29:$G$29</c:f>
              <c:numCache>
                <c:formatCode>General</c:formatCode>
                <c:ptCount val="3"/>
                <c:pt idx="0">
                  <c:v>8</c:v>
                </c:pt>
                <c:pt idx="1">
                  <c:v>7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86-4CEB-A404-262790B63724}"/>
            </c:ext>
          </c:extLst>
        </c:ser>
        <c:ser>
          <c:idx val="2"/>
          <c:order val="2"/>
          <c:tx>
            <c:strRef>
              <c:f>'sede electronico'!$A$30</c:f>
              <c:strCache>
                <c:ptCount val="1"/>
                <c:pt idx="0">
                  <c:v>Probablemente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'sede electronico'!$E$27:$G$27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electronico'!$E$30:$G$30</c:f>
              <c:numCache>
                <c:formatCode>General</c:formatCode>
                <c:ptCount val="3"/>
                <c:pt idx="0">
                  <c:v>41</c:v>
                </c:pt>
                <c:pt idx="1">
                  <c:v>36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86-4CEB-A404-262790B63724}"/>
            </c:ext>
          </c:extLst>
        </c:ser>
        <c:ser>
          <c:idx val="3"/>
          <c:order val="3"/>
          <c:tx>
            <c:strRef>
              <c:f>'sede electronico'!$A$31</c:f>
              <c:strCache>
                <c:ptCount val="1"/>
                <c:pt idx="0">
                  <c:v>Totalmente probable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'sede electronico'!$E$27:$G$27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'sede electronico'!$E$31:$G$31</c:f>
              <c:numCache>
                <c:formatCode>General</c:formatCode>
                <c:ptCount val="3"/>
                <c:pt idx="0">
                  <c:v>166</c:v>
                </c:pt>
                <c:pt idx="1">
                  <c:v>157</c:v>
                </c:pt>
                <c:pt idx="2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86-4CEB-A404-262790B637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4818527"/>
        <c:axId val="2014815167"/>
      </c:barChart>
      <c:catAx>
        <c:axId val="2014818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15167"/>
        <c:crosses val="autoZero"/>
        <c:auto val="1"/>
        <c:lblAlgn val="ctr"/>
        <c:lblOffset val="100"/>
        <c:noMultiLvlLbl val="0"/>
      </c:catAx>
      <c:valAx>
        <c:axId val="2014815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18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Ventanilla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ventanilla!$A$3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ventanilla!$E$2:$G$2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ventanilla!$E$3:$G$3</c:f>
              <c:numCache>
                <c:formatCode>General</c:formatCode>
                <c:ptCount val="3"/>
                <c:pt idx="0">
                  <c:v>1143</c:v>
                </c:pt>
                <c:pt idx="1">
                  <c:v>656</c:v>
                </c:pt>
                <c:pt idx="2">
                  <c:v>1110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93-4514-B3D0-19D1D2E11660}"/>
            </c:ext>
          </c:extLst>
        </c:ser>
        <c:ser>
          <c:idx val="1"/>
          <c:order val="1"/>
          <c:tx>
            <c:strRef>
              <c:f>ventanilla!$A$4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ventanilla!$E$2:$G$2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ventanilla!$E$4:$G$4</c:f>
              <c:numCache>
                <c:formatCode>General</c:formatCode>
                <c:ptCount val="3"/>
                <c:pt idx="0">
                  <c:v>55</c:v>
                </c:pt>
                <c:pt idx="1">
                  <c:v>22</c:v>
                </c:pt>
                <c:pt idx="2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93-4514-B3D0-19D1D2E11660}"/>
            </c:ext>
          </c:extLst>
        </c:ser>
        <c:ser>
          <c:idx val="2"/>
          <c:order val="2"/>
          <c:tx>
            <c:strRef>
              <c:f>ventanilla!$A$5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ventanilla!$E$2:$G$2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ventanilla!$E$5:$G$5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93-4514-B3D0-19D1D2E11660}"/>
            </c:ext>
          </c:extLst>
        </c:ser>
        <c:ser>
          <c:idx val="3"/>
          <c:order val="3"/>
          <c:tx>
            <c:strRef>
              <c:f>ventanilla!$A$6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ventanilla!$E$2:$G$2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ventanilla!$E$6:$G$6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93-4514-B3D0-19D1D2E11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4829087"/>
        <c:axId val="2014835327"/>
      </c:barChart>
      <c:catAx>
        <c:axId val="2014829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35327"/>
        <c:crosses val="autoZero"/>
        <c:auto val="1"/>
        <c:lblAlgn val="ctr"/>
        <c:lblOffset val="100"/>
        <c:noMultiLvlLbl val="0"/>
      </c:catAx>
      <c:valAx>
        <c:axId val="2014835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2908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Presencial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presencial!$A$4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presencial!$E$3:$G$3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presencial!$E$4:$G$4</c:f>
              <c:numCache>
                <c:formatCode>General</c:formatCode>
                <c:ptCount val="3"/>
                <c:pt idx="0">
                  <c:v>465</c:v>
                </c:pt>
                <c:pt idx="1">
                  <c:v>596</c:v>
                </c:pt>
                <c:pt idx="2">
                  <c:v>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38-4529-9777-DFF8CB2F794C}"/>
            </c:ext>
          </c:extLst>
        </c:ser>
        <c:ser>
          <c:idx val="1"/>
          <c:order val="1"/>
          <c:tx>
            <c:strRef>
              <c:f>presencial!$A$5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presencial!$E$3:$G$3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presencial!$E$5:$G$5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38-4529-9777-DFF8CB2F79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14842047"/>
        <c:axId val="2014833887"/>
      </c:barChart>
      <c:catAx>
        <c:axId val="201484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33887"/>
        <c:crosses val="autoZero"/>
        <c:auto val="1"/>
        <c:lblAlgn val="ctr"/>
        <c:lblOffset val="100"/>
        <c:noMultiLvlLbl val="0"/>
      </c:catAx>
      <c:valAx>
        <c:axId val="2014833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484204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06B3-45B3-89BC-23C4785735DE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6B3-45B3-89BC-23C4785735D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6B3-45B3-89BC-23C4785735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'[Reporte PQRSDF 2 TRIM 2023.xlsx]Hoja3'!$W$4:$Y$4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'[Reporte PQRSDF 2 TRIM 2023.xlsx]Hoja3'!$W$6:$Y$6</c:f>
              <c:numCache>
                <c:formatCode>General</c:formatCode>
                <c:ptCount val="3"/>
                <c:pt idx="0">
                  <c:v>7.5</c:v>
                </c:pt>
                <c:pt idx="1">
                  <c:v>7.1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B3-45B3-89BC-23C4785735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45214048"/>
        <c:axId val="745215968"/>
        <c:axId val="0"/>
      </c:bar3DChart>
      <c:catAx>
        <c:axId val="74521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45215968"/>
        <c:crosses val="autoZero"/>
        <c:auto val="1"/>
        <c:lblAlgn val="ctr"/>
        <c:lblOffset val="100"/>
        <c:noMultiLvlLbl val="0"/>
      </c:catAx>
      <c:valAx>
        <c:axId val="74521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4521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78459218015802"/>
          <c:y val="0.23133044661338931"/>
          <c:w val="0.87866299515907109"/>
          <c:h val="0.3947101865034672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'[Reporte PQRSDF 2 TRIM 2023.xlsx]Hoja3'!$W$10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193-41C3-8AAF-CA0FBA9B422B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193-41C3-8AAF-CA0FBA9B422B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193-41C3-8AAF-CA0FBA9B422B}"/>
              </c:ext>
            </c:extLst>
          </c:dPt>
          <c:dPt>
            <c:idx val="3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8193-41C3-8AAF-CA0FBA9B422B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8193-41C3-8AAF-CA0FBA9B422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8193-41C3-8AAF-CA0FBA9B422B}"/>
              </c:ext>
            </c:extLst>
          </c:dPt>
          <c:dLbls>
            <c:dLbl>
              <c:idx val="3"/>
              <c:layout>
                <c:manualLayout>
                  <c:x val="2.7777777777777779E-3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193-41C3-8AAF-CA0FBA9B42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'[Reporte PQRSDF 2 TRIM 2023.xlsx]Hoja3'!$V$11:$V$16</c:f>
              <c:strCache>
                <c:ptCount val="6"/>
                <c:pt idx="0">
                  <c:v>COMUNICACIÓN INFORMATIVA</c:v>
                </c:pt>
                <c:pt idx="1">
                  <c:v>CONCILIACIONES</c:v>
                </c:pt>
                <c:pt idx="2">
                  <c:v>DERECHO DE PETICIÓN</c:v>
                </c:pt>
                <c:pt idx="3">
                  <c:v>QUEJA/DENUNCIA</c:v>
                </c:pt>
                <c:pt idx="4">
                  <c:v>TUTELAS</c:v>
                </c:pt>
                <c:pt idx="5">
                  <c:v>URGENTE - PETICIÓN CON TÉRMINO PRIORITARIO</c:v>
                </c:pt>
              </c:strCache>
            </c:strRef>
          </c:cat>
          <c:val>
            <c:numRef>
              <c:f>'[Reporte PQRSDF 2 TRIM 2023.xlsx]Hoja3'!$W$11:$W$16</c:f>
              <c:numCache>
                <c:formatCode>General</c:formatCode>
                <c:ptCount val="6"/>
                <c:pt idx="0">
                  <c:v>7.1</c:v>
                </c:pt>
                <c:pt idx="1">
                  <c:v>18</c:v>
                </c:pt>
                <c:pt idx="2">
                  <c:v>7.5</c:v>
                </c:pt>
                <c:pt idx="3">
                  <c:v>0</c:v>
                </c:pt>
                <c:pt idx="4">
                  <c:v>5.6</c:v>
                </c:pt>
                <c:pt idx="5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193-41C3-8AAF-CA0FBA9B4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560464"/>
        <c:axId val="100557584"/>
        <c:axId val="0"/>
      </c:bar3DChart>
      <c:catAx>
        <c:axId val="10056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0557584"/>
        <c:crosses val="autoZero"/>
        <c:auto val="1"/>
        <c:lblAlgn val="ctr"/>
        <c:lblOffset val="100"/>
        <c:noMultiLvlLbl val="0"/>
      </c:catAx>
      <c:valAx>
        <c:axId val="100557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056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'[Reporte PQRSDF 2 TRIM 2023.xlsx]Hoja3'!$Y$10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7EF8-4A17-B29E-92653F448510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EF8-4A17-B29E-92653F448510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7EF8-4A17-B29E-92653F448510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7EF8-4A17-B29E-92653F448510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7EF8-4A17-B29E-92653F448510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7EF8-4A17-B29E-92653F4485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'[Reporte PQRSDF 2 TRIM 2023.xlsx]Hoja3'!$V$11:$V$16</c:f>
              <c:strCache>
                <c:ptCount val="6"/>
                <c:pt idx="0">
                  <c:v>COMUNICACIÓN INFORMATIVA</c:v>
                </c:pt>
                <c:pt idx="1">
                  <c:v>CONCILIACIONES</c:v>
                </c:pt>
                <c:pt idx="2">
                  <c:v>DERECHO DE PETICIÓN</c:v>
                </c:pt>
                <c:pt idx="3">
                  <c:v>QUEJA/DENUNCIA</c:v>
                </c:pt>
                <c:pt idx="4">
                  <c:v>TUTELAS</c:v>
                </c:pt>
                <c:pt idx="5">
                  <c:v>URGENTE - PETICIÓN CON TÉRMINO PRIORITARIO</c:v>
                </c:pt>
              </c:strCache>
            </c:strRef>
          </c:cat>
          <c:val>
            <c:numRef>
              <c:f>'[Reporte PQRSDF 2 TRIM 2023.xlsx]Hoja3'!$Y$11:$Y$16</c:f>
              <c:numCache>
                <c:formatCode>General</c:formatCode>
                <c:ptCount val="6"/>
                <c:pt idx="0">
                  <c:v>5.7</c:v>
                </c:pt>
                <c:pt idx="1">
                  <c:v>13.9</c:v>
                </c:pt>
                <c:pt idx="2">
                  <c:v>5.2</c:v>
                </c:pt>
                <c:pt idx="3">
                  <c:v>4</c:v>
                </c:pt>
                <c:pt idx="4">
                  <c:v>3</c:v>
                </c:pt>
                <c:pt idx="5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EF8-4A17-B29E-92653F4485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916752"/>
        <c:axId val="109918672"/>
        <c:axId val="0"/>
      </c:bar3DChart>
      <c:catAx>
        <c:axId val="10991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9918672"/>
        <c:crosses val="autoZero"/>
        <c:auto val="1"/>
        <c:lblAlgn val="ctr"/>
        <c:lblOffset val="100"/>
        <c:noMultiLvlLbl val="0"/>
      </c:catAx>
      <c:valAx>
        <c:axId val="109918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9916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18841126047206E-2"/>
          <c:y val="0.23144419507424502"/>
          <c:w val="0.88238148271368577"/>
          <c:h val="0.4013358053509623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'[Reporte PQRSDF 2 TRIM 2023.xlsx]Hoja3'!$X$10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CEA-4B3B-A822-2480AFC76A52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CEA-4B3B-A822-2480AFC76A52}"/>
              </c:ext>
            </c:extLst>
          </c:dPt>
          <c:dPt>
            <c:idx val="2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1CEA-4B3B-A822-2480AFC76A5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1CEA-4B3B-A822-2480AFC76A52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1CEA-4B3B-A822-2480AFC76A52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1CEA-4B3B-A822-2480AFC76A5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'[Reporte PQRSDF 2 TRIM 2023.xlsx]Hoja3'!$V$11:$V$16</c:f>
              <c:strCache>
                <c:ptCount val="6"/>
                <c:pt idx="0">
                  <c:v>COMUNICACIÓN INFORMATIVA</c:v>
                </c:pt>
                <c:pt idx="1">
                  <c:v>CONCILIACIONES</c:v>
                </c:pt>
                <c:pt idx="2">
                  <c:v>DERECHO DE PETICIÓN</c:v>
                </c:pt>
                <c:pt idx="3">
                  <c:v>QUEJA/DENUNCIA</c:v>
                </c:pt>
                <c:pt idx="4">
                  <c:v>TUTELAS</c:v>
                </c:pt>
                <c:pt idx="5">
                  <c:v>URGENTE - PETICIÓN CON TÉRMINO PRIORITARIO</c:v>
                </c:pt>
              </c:strCache>
            </c:strRef>
          </c:cat>
          <c:val>
            <c:numRef>
              <c:f>'[Reporte PQRSDF 2 TRIM 2023.xlsx]Hoja3'!$X$11:$X$16</c:f>
              <c:numCache>
                <c:formatCode>General</c:formatCode>
                <c:ptCount val="6"/>
                <c:pt idx="0">
                  <c:v>6.9</c:v>
                </c:pt>
                <c:pt idx="1">
                  <c:v>16.600000000000001</c:v>
                </c:pt>
                <c:pt idx="2">
                  <c:v>7</c:v>
                </c:pt>
                <c:pt idx="3">
                  <c:v>2.2999999999999998</c:v>
                </c:pt>
                <c:pt idx="4">
                  <c:v>4.5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CEA-4B3B-A822-2480AFC76A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09660640"/>
        <c:axId val="82388368"/>
        <c:axId val="0"/>
      </c:bar3DChart>
      <c:catAx>
        <c:axId val="190966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388368"/>
        <c:crosses val="autoZero"/>
        <c:auto val="1"/>
        <c:lblAlgn val="ctr"/>
        <c:lblOffset val="100"/>
        <c:noMultiLvlLbl val="0"/>
      </c:catAx>
      <c:valAx>
        <c:axId val="82388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0966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[Reporte PQRSDF 2 TRIM 2023.xlsx]Hoja4!TablaDinámica1</c:name>
    <c:fmtId val="-1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FFC00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3.8610038610038611E-3"/>
              <c:y val="-1.697162414601076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2.5740025740025739E-3"/>
              <c:y val="-1.272871810950806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6.4350064350064346E-3"/>
              <c:y val="-1.90930771642621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6E-2"/>
              <c:y val="-2.75788892372674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2870012870012869E-2"/>
              <c:y val="-1.909307716426225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6731016731016637E-2"/>
              <c:y val="-2.12145301825136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82E-2"/>
              <c:y val="-3.606470131027301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7.7220077220077222E-3"/>
              <c:y val="-4.03076073467755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0296010296010296E-2"/>
              <c:y val="-2.5457436219016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82E-2"/>
              <c:y val="-2.5457436219016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9.0090090090090558E-3"/>
              <c:y val="-2.97003422555188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7.7220077220076276E-3"/>
              <c:y val="-2.33359832007647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2.5740025740025739E-3"/>
              <c:y val="-1.06072650912567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7.722007722007769E-3"/>
              <c:y val="-2.33359832007647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1.5444015444015444E-2"/>
              <c:y val="-2.54574362190162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9.0090090090091026E-3"/>
              <c:y val="-1.909307716426225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2.33359832007648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2.75788892372674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3.18217952737701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2.5740025740025739E-3"/>
              <c:y val="-1.272871810950806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3.8610038610038611E-3"/>
              <c:y val="-1.697162414601076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6.4350064350064346E-3"/>
              <c:y val="-1.90930771642621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6E-2"/>
              <c:y val="-2.75788892372674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2870012870012869E-2"/>
              <c:y val="-1.909307716426225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6731016731016637E-2"/>
              <c:y val="-2.12145301825136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82E-2"/>
              <c:y val="-3.606470131027301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7.7220077220077222E-3"/>
              <c:y val="-4.03076073467755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0296010296010296E-2"/>
              <c:y val="-2.5457436219016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82E-2"/>
              <c:y val="-2.5457436219016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9.0090090090090558E-3"/>
              <c:y val="-2.97003422555188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7.7220077220076276E-3"/>
              <c:y val="-2.33359832007647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2.5740025740025739E-3"/>
              <c:y val="-1.06072650912567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7.722007722007769E-3"/>
              <c:y val="-2.33359832007647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1.5444015444015444E-2"/>
              <c:y val="-2.54574362190162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9.0090090090091026E-3"/>
              <c:y val="-1.909307716426225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C00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2.33359832007648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2.75788892372674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3.18217952737701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2.5740025740025739E-3"/>
              <c:y val="-1.272871810950806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3.8610038610038611E-3"/>
              <c:y val="-1.697162414601076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6.4350064350064346E-3"/>
              <c:y val="-1.90930771642621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6E-2"/>
              <c:y val="-2.75788892372674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2870012870012869E-2"/>
              <c:y val="-1.909307716426225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6731016731016637E-2"/>
              <c:y val="-2.12145301825136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82E-2"/>
              <c:y val="-3.606470131027301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7.7220077220077222E-3"/>
              <c:y val="-4.03076073467755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0296010296010296E-2"/>
              <c:y val="-2.5457436219016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1.1583011583011582E-2"/>
              <c:y val="-2.5457436219016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9.0090090090090558E-3"/>
              <c:y val="-2.97003422555188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7.7220077220076276E-3"/>
              <c:y val="-2.33359832007647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2.5740025740025739E-3"/>
              <c:y val="-1.06072650912567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7.722007722007769E-3"/>
              <c:y val="-2.33359832007647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1.5444015444015444E-2"/>
              <c:y val="-2.545743621901629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-9.0090090090091026E-3"/>
              <c:y val="-1.909307716426225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FFC00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2.33359832007648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2.75788892372674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3.18217952737701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Hoja4!$H$1:$H$2</c:f>
              <c:strCache>
                <c:ptCount val="1"/>
                <c:pt idx="0">
                  <c:v>CORREO ELECTRÓNICO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740025740025739E-3"/>
                  <c:y val="-1.2728718109508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E6-435B-B4C8-14DB2E185BC1}"/>
                </c:ext>
              </c:extLst>
            </c:dLbl>
            <c:dLbl>
              <c:idx val="1"/>
              <c:layout>
                <c:manualLayout>
                  <c:x val="4.8215801992329582E-2"/>
                  <c:y val="1.47232456783686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E6-435B-B4C8-14DB2E185BC1}"/>
                </c:ext>
              </c:extLst>
            </c:dLbl>
            <c:dLbl>
              <c:idx val="2"/>
              <c:layout>
                <c:manualLayout>
                  <c:x val="6.4350064350064346E-3"/>
                  <c:y val="-1.9093077164262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Hoja4!$H$3:$H$6</c:f>
              <c:numCache>
                <c:formatCode>General</c:formatCode>
                <c:ptCount val="3"/>
                <c:pt idx="0">
                  <c:v>27922</c:v>
                </c:pt>
                <c:pt idx="1">
                  <c:v>42356</c:v>
                </c:pt>
                <c:pt idx="2">
                  <c:v>37142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2E-4884-8191-562857057DE1}"/>
            </c:ext>
          </c:extLst>
        </c:ser>
        <c:ser>
          <c:idx val="1"/>
          <c:order val="1"/>
          <c:tx>
            <c:strRef>
              <c:f>Hoja4!$I$1:$I$2</c:f>
              <c:strCache>
                <c:ptCount val="1"/>
                <c:pt idx="0">
                  <c:v>EMPRESA DE MENSAJERÍA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975516800048879E-2"/>
                  <c:y val="-2.75788553395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E6-435B-B4C8-14DB2E185BC1}"/>
                </c:ext>
              </c:extLst>
            </c:dLbl>
            <c:dLbl>
              <c:idx val="1"/>
              <c:layout>
                <c:manualLayout>
                  <c:x val="1.8414387381573097E-2"/>
                  <c:y val="-3.0159562339976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4E6-435B-B4C8-14DB2E185BC1}"/>
                </c:ext>
              </c:extLst>
            </c:dLbl>
            <c:dLbl>
              <c:idx val="2"/>
              <c:layout>
                <c:manualLayout>
                  <c:x val="1.6731016731016637E-2"/>
                  <c:y val="-2.1214530182513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Hoja4!$I$3:$I$6</c:f>
              <c:numCache>
                <c:formatCode>General</c:formatCode>
                <c:ptCount val="3"/>
                <c:pt idx="0">
                  <c:v>5351</c:v>
                </c:pt>
                <c:pt idx="1">
                  <c:v>6698</c:v>
                </c:pt>
                <c:pt idx="2">
                  <c:v>5637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2E-4884-8191-562857057DE1}"/>
            </c:ext>
          </c:extLst>
        </c:ser>
        <c:ser>
          <c:idx val="2"/>
          <c:order val="2"/>
          <c:tx>
            <c:strRef>
              <c:f>Hoja4!$J$1:$J$2</c:f>
              <c:strCache>
                <c:ptCount val="1"/>
                <c:pt idx="0">
                  <c:v>LLAMADA TELEFÓNICA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583011583011582E-2"/>
                  <c:y val="-3.6064701310273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4E6-435B-B4C8-14DB2E185BC1}"/>
                </c:ext>
              </c:extLst>
            </c:dLbl>
            <c:dLbl>
              <c:idx val="1"/>
              <c:layout>
                <c:manualLayout>
                  <c:x val="1.1418314268854625E-2"/>
                  <c:y val="-4.3996334437552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4E6-435B-B4C8-14DB2E185BC1}"/>
                </c:ext>
              </c:extLst>
            </c:dLbl>
            <c:dLbl>
              <c:idx val="2"/>
              <c:layout>
                <c:manualLayout>
                  <c:x val="1.0296010296010296E-2"/>
                  <c:y val="-2.5457436219016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Hoja4!$J$3:$J$6</c:f>
              <c:numCache>
                <c:formatCode>General</c:formatCode>
                <c:ptCount val="3"/>
                <c:pt idx="0">
                  <c:v>244</c:v>
                </c:pt>
                <c:pt idx="1">
                  <c:v>384</c:v>
                </c:pt>
                <c:pt idx="2">
                  <c:v>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2E-4884-8191-562857057DE1}"/>
            </c:ext>
          </c:extLst>
        </c:ser>
        <c:ser>
          <c:idx val="3"/>
          <c:order val="3"/>
          <c:tx>
            <c:strRef>
              <c:f>Hoja4!$K$1:$K$2</c:f>
              <c:strCache>
                <c:ptCount val="1"/>
                <c:pt idx="0">
                  <c:v>NO ESPECIFICADA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583011583011582E-2"/>
                  <c:y val="-2.5457436219016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4E6-435B-B4C8-14DB2E185BC1}"/>
                </c:ext>
              </c:extLst>
            </c:dLbl>
            <c:dLbl>
              <c:idx val="1"/>
              <c:layout>
                <c:manualLayout>
                  <c:x val="9.0090090090090558E-3"/>
                  <c:y val="-2.9700342255518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4E6-435B-B4C8-14DB2E185BC1}"/>
                </c:ext>
              </c:extLst>
            </c:dLbl>
            <c:dLbl>
              <c:idx val="2"/>
              <c:layout>
                <c:manualLayout>
                  <c:x val="1.3266432426178958E-2"/>
                  <c:y val="-3.0713463099665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Hoja4!$K$3:$K$6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2E-4884-8191-562857057DE1}"/>
            </c:ext>
          </c:extLst>
        </c:ser>
        <c:ser>
          <c:idx val="4"/>
          <c:order val="4"/>
          <c:tx>
            <c:strRef>
              <c:f>Hoja4!$L$1:$L$2</c:f>
              <c:strCache>
                <c:ptCount val="1"/>
                <c:pt idx="0">
                  <c:v>REDES SOCIALES ANTERIOR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2.5740025740025739E-3"/>
                  <c:y val="-1.0607265091256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Hoja4!$L$3:$L$6</c:f>
              <c:numCache>
                <c:formatCode>General</c:formatCode>
                <c:ptCount val="3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2E-4884-8191-562857057DE1}"/>
            </c:ext>
          </c:extLst>
        </c:ser>
        <c:ser>
          <c:idx val="5"/>
          <c:order val="5"/>
          <c:tx>
            <c:strRef>
              <c:f>Hoja4!$M$1:$M$2</c:f>
              <c:strCache>
                <c:ptCount val="1"/>
                <c:pt idx="0">
                  <c:v>SEDE ELECTRÓNICA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722007722007769E-3"/>
                  <c:y val="-2.3335983200764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4E6-435B-B4C8-14DB2E185BC1}"/>
                </c:ext>
              </c:extLst>
            </c:dLbl>
            <c:dLbl>
              <c:idx val="1"/>
              <c:layout>
                <c:manualLayout>
                  <c:x val="-1.5444015444015444E-2"/>
                  <c:y val="-2.5457436219016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4E6-435B-B4C8-14DB2E185BC1}"/>
                </c:ext>
              </c:extLst>
            </c:dLbl>
            <c:dLbl>
              <c:idx val="2"/>
              <c:layout>
                <c:manualLayout>
                  <c:x val="-9.0090090090091026E-3"/>
                  <c:y val="-1.9093077164262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Hoja4!$M$3:$M$6</c:f>
              <c:numCache>
                <c:formatCode>General</c:formatCode>
                <c:ptCount val="3"/>
                <c:pt idx="0">
                  <c:v>3953</c:v>
                </c:pt>
                <c:pt idx="1">
                  <c:v>4536</c:v>
                </c:pt>
                <c:pt idx="2">
                  <c:v>3798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02E-4884-8191-562857057DE1}"/>
            </c:ext>
          </c:extLst>
        </c:ser>
        <c:ser>
          <c:idx val="6"/>
          <c:order val="6"/>
          <c:tx>
            <c:strRef>
              <c:f>Hoja4!$N$1:$N$2</c:f>
              <c:strCache>
                <c:ptCount val="1"/>
                <c:pt idx="0">
                  <c:v>VENTANILLA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2.3335983200764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4E6-435B-B4C8-14DB2E185BC1}"/>
                </c:ext>
              </c:extLst>
            </c:dLbl>
            <c:dLbl>
              <c:idx val="1"/>
              <c:layout>
                <c:manualLayout>
                  <c:x val="0"/>
                  <c:y val="-2.7578889237267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4E6-435B-B4C8-14DB2E185BC1}"/>
                </c:ext>
              </c:extLst>
            </c:dLbl>
            <c:dLbl>
              <c:idx val="2"/>
              <c:layout>
                <c:manualLayout>
                  <c:x val="0"/>
                  <c:y val="-3.1821795273770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4E6-435B-B4C8-14DB2E185B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Hoja4!$G$3:$G$6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Hoja4!$N$3:$N$6</c:f>
              <c:numCache>
                <c:formatCode>General</c:formatCode>
                <c:ptCount val="3"/>
                <c:pt idx="0">
                  <c:v>16723</c:v>
                </c:pt>
                <c:pt idx="1">
                  <c:v>22433</c:v>
                </c:pt>
                <c:pt idx="2">
                  <c:v>18938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02E-4884-8191-562857057D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2088319"/>
        <c:axId val="2002096959"/>
        <c:axId val="0"/>
      </c:bar3DChart>
      <c:catAx>
        <c:axId val="2002088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02096959"/>
        <c:crosses val="autoZero"/>
        <c:auto val="1"/>
        <c:lblAlgn val="ctr"/>
        <c:lblOffset val="100"/>
        <c:noMultiLvlLbl val="0"/>
      </c:catAx>
      <c:valAx>
        <c:axId val="20020969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020883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[Reporte PQRSDF 2 TRIM 2023.xlsx]Hoja2!TablaDinámica1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</a:rPr>
              <a:t>TOTAL POR TIPO DE COMUNICACIÓN</a:t>
            </a:r>
            <a:endParaRPr lang="es-CO" sz="16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effectLst/>
            </a:endParaRPr>
          </a:p>
        </c:rich>
      </c:tx>
      <c:layout>
        <c:manualLayout>
          <c:xMode val="edge"/>
          <c:yMode val="edge"/>
          <c:x val="0.28555246229854103"/>
          <c:y val="1.848117888384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2.4074074074074074E-2"/>
              <c:y val="-0.25779625779625781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FF0000"/>
          </a:solidFill>
          <a:ln>
            <a:noFill/>
          </a:ln>
          <a:effectLst/>
          <a:sp3d/>
        </c:spPr>
        <c:dLbl>
          <c:idx val="0"/>
          <c:layout>
            <c:manualLayout>
              <c:x val="5.5555555555555219E-3"/>
              <c:y val="-6.09840609840609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9.2592592592592587E-3"/>
              <c:y val="-5.54400554400554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7038E-3"/>
              <c:y val="-4.98960498960499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FF33CC"/>
          </a:solidFill>
          <a:ln>
            <a:noFill/>
          </a:ln>
          <a:effectLst/>
          <a:sp3d/>
        </c:spPr>
        <c:dLbl>
          <c:idx val="0"/>
          <c:layout>
            <c:manualLayout>
              <c:x val="-6.7900450176106624E-17"/>
              <c:y val="-4.435204435204445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FFFF00"/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6358E-3"/>
              <c:y val="-8.59320859320859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00B0F0"/>
          </a:solidFill>
          <a:ln>
            <a:noFill/>
          </a:ln>
          <a:effectLst/>
          <a:sp3d/>
        </c:spPr>
        <c:dLbl>
          <c:idx val="0"/>
          <c:layout>
            <c:manualLayout>
              <c:x val="1.6666666666666666E-2"/>
              <c:y val="-7.48440748440748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7030A0"/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5681E-3"/>
              <c:y val="-4.989604989604989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92D050"/>
          </a:solidFill>
          <a:ln>
            <a:noFill/>
          </a:ln>
          <a:effectLst/>
          <a:sp3d/>
        </c:spPr>
        <c:dLbl>
          <c:idx val="0"/>
          <c:layout>
            <c:manualLayout>
              <c:x val="7.4074074074074077E-3"/>
              <c:y val="-5.54400554400554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1.3580090035221325E-16"/>
              <c:y val="-5.266805266805266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2.4074074074074074E-2"/>
              <c:y val="-0.25779625779625781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FF0000"/>
          </a:solidFill>
          <a:ln>
            <a:noFill/>
          </a:ln>
          <a:effectLst/>
          <a:sp3d/>
        </c:spPr>
        <c:dLbl>
          <c:idx val="0"/>
          <c:layout>
            <c:manualLayout>
              <c:x val="5.5555555555555219E-3"/>
              <c:y val="-6.09840609840609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9.2592592592592587E-3"/>
              <c:y val="-5.54400554400554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7038E-3"/>
              <c:y val="-4.98960498960499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FF33CC"/>
          </a:solidFill>
          <a:ln>
            <a:noFill/>
          </a:ln>
          <a:effectLst/>
          <a:sp3d/>
        </c:spPr>
        <c:dLbl>
          <c:idx val="0"/>
          <c:layout>
            <c:manualLayout>
              <c:x val="-6.7900450176106624E-17"/>
              <c:y val="-4.435204435204445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FFFF00"/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6358E-3"/>
              <c:y val="-8.59320859320859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00B0F0"/>
          </a:solidFill>
          <a:ln>
            <a:noFill/>
          </a:ln>
          <a:effectLst/>
          <a:sp3d/>
        </c:spPr>
        <c:dLbl>
          <c:idx val="0"/>
          <c:layout>
            <c:manualLayout>
              <c:x val="1.6666666666666666E-2"/>
              <c:y val="-7.48440748440748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7030A0"/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5681E-3"/>
              <c:y val="-4.989604989604989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92D050"/>
          </a:solidFill>
          <a:ln>
            <a:noFill/>
          </a:ln>
          <a:effectLst/>
          <a:sp3d/>
        </c:spPr>
        <c:dLbl>
          <c:idx val="0"/>
          <c:layout>
            <c:manualLayout>
              <c:x val="7.4074074074074077E-3"/>
              <c:y val="-5.54400554400554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1.3580090035221325E-16"/>
              <c:y val="-5.266805266805266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FFC000"/>
          </a:solidFill>
          <a:ln>
            <a:noFill/>
          </a:ln>
          <a:effectLst/>
          <a:sp3d/>
        </c:spPr>
        <c:dLbl>
          <c:idx val="0"/>
          <c:layout>
            <c:manualLayout>
              <c:x val="2.4074074074074074E-2"/>
              <c:y val="-0.25779625779625781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0000"/>
          </a:solidFill>
          <a:ln>
            <a:noFill/>
          </a:ln>
          <a:effectLst/>
          <a:sp3d/>
        </c:spPr>
        <c:dLbl>
          <c:idx val="0"/>
          <c:layout>
            <c:manualLayout>
              <c:x val="5.5555555555555219E-3"/>
              <c:y val="-6.09840609840609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9.2592592592592587E-3"/>
              <c:y val="-5.54400554400554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7038E-3"/>
              <c:y val="-4.98960498960499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33CC"/>
          </a:solidFill>
          <a:ln>
            <a:noFill/>
          </a:ln>
          <a:effectLst/>
          <a:sp3d/>
        </c:spPr>
        <c:dLbl>
          <c:idx val="0"/>
          <c:layout>
            <c:manualLayout>
              <c:x val="-6.7900450176106624E-17"/>
              <c:y val="-4.435204435204445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FF00"/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6358E-3"/>
              <c:y val="-8.59320859320859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00B0F0"/>
          </a:solidFill>
          <a:ln>
            <a:noFill/>
          </a:ln>
          <a:effectLst/>
          <a:sp3d/>
        </c:spPr>
        <c:dLbl>
          <c:idx val="0"/>
          <c:layout>
            <c:manualLayout>
              <c:x val="1.6666666666666666E-2"/>
              <c:y val="-7.48440748440748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7030A0"/>
          </a:solidFill>
          <a:ln>
            <a:noFill/>
          </a:ln>
          <a:effectLst/>
          <a:sp3d/>
        </c:spPr>
        <c:dLbl>
          <c:idx val="0"/>
          <c:layout>
            <c:manualLayout>
              <c:x val="3.7037037037035681E-3"/>
              <c:y val="-4.989604989604989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  <a:sp3d/>
        </c:spPr>
        <c:dLbl>
          <c:idx val="0"/>
          <c:layout>
            <c:manualLayout>
              <c:x val="7.4074074074074077E-3"/>
              <c:y val="-5.54400554400554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1.3580090035221325E-16"/>
              <c:y val="-5.266805266805266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Hoja2!$G$1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3E45-4D8C-B69E-3196A8DE1122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3E45-4D8C-B69E-3196A8DE11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3E45-4D8C-B69E-3196A8DE112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3E45-4D8C-B69E-3196A8DE1122}"/>
              </c:ext>
            </c:extLst>
          </c:dPt>
          <c:dPt>
            <c:idx val="4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3E45-4D8C-B69E-3196A8DE1122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3E45-4D8C-B69E-3196A8DE1122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3E45-4D8C-B69E-3196A8DE1122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3E45-4D8C-B69E-3196A8DE1122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3E45-4D8C-B69E-3196A8DE1122}"/>
              </c:ext>
            </c:extLst>
          </c:dPt>
          <c:dLbls>
            <c:dLbl>
              <c:idx val="0"/>
              <c:layout>
                <c:manualLayout>
                  <c:x val="2.4074074074074074E-2"/>
                  <c:y val="-0.257796257796257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5-4D8C-B69E-3196A8DE1122}"/>
                </c:ext>
              </c:extLst>
            </c:dLbl>
            <c:dLbl>
              <c:idx val="1"/>
              <c:layout>
                <c:manualLayout>
                  <c:x val="5.5555555555555219E-3"/>
                  <c:y val="-6.0984060984060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45-4D8C-B69E-3196A8DE1122}"/>
                </c:ext>
              </c:extLst>
            </c:dLbl>
            <c:dLbl>
              <c:idx val="2"/>
              <c:layout>
                <c:manualLayout>
                  <c:x val="9.2592592592592587E-3"/>
                  <c:y val="-5.5440055440055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45-4D8C-B69E-3196A8DE1122}"/>
                </c:ext>
              </c:extLst>
            </c:dLbl>
            <c:dLbl>
              <c:idx val="3"/>
              <c:layout>
                <c:manualLayout>
                  <c:x val="3.7037037037037038E-3"/>
                  <c:y val="-4.9896049896049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45-4D8C-B69E-3196A8DE1122}"/>
                </c:ext>
              </c:extLst>
            </c:dLbl>
            <c:dLbl>
              <c:idx val="4"/>
              <c:layout>
                <c:manualLayout>
                  <c:x val="-6.7900450176106624E-17"/>
                  <c:y val="-4.4352044352044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E45-4D8C-B69E-3196A8DE1122}"/>
                </c:ext>
              </c:extLst>
            </c:dLbl>
            <c:dLbl>
              <c:idx val="5"/>
              <c:layout>
                <c:manualLayout>
                  <c:x val="3.7037037037036358E-3"/>
                  <c:y val="-8.5932085932085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E45-4D8C-B69E-3196A8DE1122}"/>
                </c:ext>
              </c:extLst>
            </c:dLbl>
            <c:dLbl>
              <c:idx val="6"/>
              <c:layout>
                <c:manualLayout>
                  <c:x val="1.6666666666666666E-2"/>
                  <c:y val="-7.4844074844074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E45-4D8C-B69E-3196A8DE1122}"/>
                </c:ext>
              </c:extLst>
            </c:dLbl>
            <c:dLbl>
              <c:idx val="7"/>
              <c:layout>
                <c:manualLayout>
                  <c:x val="3.7037037037035681E-3"/>
                  <c:y val="-4.9896049896049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E45-4D8C-B69E-3196A8DE1122}"/>
                </c:ext>
              </c:extLst>
            </c:dLbl>
            <c:dLbl>
              <c:idx val="8"/>
              <c:layout>
                <c:manualLayout>
                  <c:x val="7.4074074074074077E-3"/>
                  <c:y val="-5.5440055440055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E45-4D8C-B69E-3196A8DE1122}"/>
                </c:ext>
              </c:extLst>
            </c:dLbl>
            <c:dLbl>
              <c:idx val="9"/>
              <c:layout>
                <c:manualLayout>
                  <c:x val="-1.3580090035221325E-16"/>
                  <c:y val="-5.2668052668052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E45-4D8C-B69E-3196A8DE11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Hoja2!$F$2:$F$12</c:f>
              <c:strCache>
                <c:ptCount val="10"/>
                <c:pt idx="0">
                  <c:v>COMUNICACIÓN INFORMATIVA</c:v>
                </c:pt>
                <c:pt idx="1">
                  <c:v>CONCILIACIONES</c:v>
                </c:pt>
                <c:pt idx="2">
                  <c:v>DENUNCIA</c:v>
                </c:pt>
                <c:pt idx="3">
                  <c:v>DENUNCIA PROCESO ELECTORAL</c:v>
                </c:pt>
                <c:pt idx="4">
                  <c:v>DENUNCIA URIEL</c:v>
                </c:pt>
                <c:pt idx="5">
                  <c:v>DERECHO DE PETICIÓN</c:v>
                </c:pt>
                <c:pt idx="6">
                  <c:v>QUEJA/DENUNCIA</c:v>
                </c:pt>
                <c:pt idx="7">
                  <c:v>TUTELAS</c:v>
                </c:pt>
                <c:pt idx="8">
                  <c:v>URGENTE - PETICIÓN CON TÉRMINO PRIORITARIO</c:v>
                </c:pt>
                <c:pt idx="9">
                  <c:v>NO ESPECIFICADA</c:v>
                </c:pt>
              </c:strCache>
            </c:strRef>
          </c:cat>
          <c:val>
            <c:numRef>
              <c:f>Hoja2!$G$2:$G$12</c:f>
              <c:numCache>
                <c:formatCode>General</c:formatCode>
                <c:ptCount val="10"/>
                <c:pt idx="0">
                  <c:v>150248</c:v>
                </c:pt>
                <c:pt idx="1">
                  <c:v>9700</c:v>
                </c:pt>
                <c:pt idx="2">
                  <c:v>10</c:v>
                </c:pt>
                <c:pt idx="3">
                  <c:v>45</c:v>
                </c:pt>
                <c:pt idx="4">
                  <c:v>21</c:v>
                </c:pt>
                <c:pt idx="5">
                  <c:v>21362</c:v>
                </c:pt>
                <c:pt idx="6">
                  <c:v>3607</c:v>
                </c:pt>
                <c:pt idx="7">
                  <c:v>1711</c:v>
                </c:pt>
                <c:pt idx="8">
                  <c:v>9575</c:v>
                </c:pt>
                <c:pt idx="9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E45-4D8C-B69E-3196A8DE1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7372368"/>
        <c:axId val="1407370928"/>
        <c:axId val="0"/>
      </c:bar3DChart>
      <c:catAx>
        <c:axId val="140737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07370928"/>
        <c:crosses val="autoZero"/>
        <c:auto val="1"/>
        <c:lblAlgn val="ctr"/>
        <c:lblOffset val="100"/>
        <c:noMultiLvlLbl val="0"/>
      </c:catAx>
      <c:valAx>
        <c:axId val="140737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0737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¿El tiempo de la respuesta de su solicitud, fue?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pbx!$A$14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pbx!$E$13:$G$13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pbx!$E$14:$G$14</c:f>
              <c:numCache>
                <c:formatCode>General</c:formatCode>
                <c:ptCount val="3"/>
                <c:pt idx="0">
                  <c:v>1068</c:v>
                </c:pt>
                <c:pt idx="1">
                  <c:v>1654</c:v>
                </c:pt>
                <c:pt idx="2">
                  <c:v>1203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F7-4106-908A-0B781A9DA574}"/>
            </c:ext>
          </c:extLst>
        </c:ser>
        <c:ser>
          <c:idx val="1"/>
          <c:order val="1"/>
          <c:tx>
            <c:strRef>
              <c:f>pbx!$A$15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pbx!$E$13:$G$13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pbx!$E$15:$G$15</c:f>
              <c:numCache>
                <c:formatCode>General</c:formatCode>
                <c:ptCount val="3"/>
                <c:pt idx="0">
                  <c:v>22</c:v>
                </c:pt>
                <c:pt idx="1">
                  <c:v>47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F7-4106-908A-0B781A9DA574}"/>
            </c:ext>
          </c:extLst>
        </c:ser>
        <c:ser>
          <c:idx val="2"/>
          <c:order val="2"/>
          <c:tx>
            <c:strRef>
              <c:f>pbx!$A$16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pbx!$E$13:$G$13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pbx!$E$16:$G$16</c:f>
              <c:numCache>
                <c:formatCode>General</c:formatCode>
                <c:ptCount val="3"/>
                <c:pt idx="0">
                  <c:v>15</c:v>
                </c:pt>
                <c:pt idx="1">
                  <c:v>32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F7-4106-908A-0B781A9DA574}"/>
            </c:ext>
          </c:extLst>
        </c:ser>
        <c:ser>
          <c:idx val="3"/>
          <c:order val="3"/>
          <c:tx>
            <c:strRef>
              <c:f>pbx!$A$17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pbx!$E$13:$G$13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pbx!$E$17:$G$17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F7-4106-908A-0B781A9DA5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51445103"/>
        <c:axId val="1859206799"/>
      </c:barChart>
      <c:catAx>
        <c:axId val="95144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59206799"/>
        <c:crosses val="autoZero"/>
        <c:auto val="1"/>
        <c:lblAlgn val="ctr"/>
        <c:lblOffset val="100"/>
        <c:noMultiLvlLbl val="0"/>
      </c:catAx>
      <c:valAx>
        <c:axId val="18592067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5144510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¿La amabilidad y disposición del asesor durante la atención, fue?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pbx!$A$4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pbx!$E$3:$G$3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pbx!$E$4:$G$4</c:f>
              <c:numCache>
                <c:formatCode>General</c:formatCode>
                <c:ptCount val="3"/>
                <c:pt idx="0">
                  <c:v>1068</c:v>
                </c:pt>
                <c:pt idx="1">
                  <c:v>1637</c:v>
                </c:pt>
                <c:pt idx="2">
                  <c:v>1222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60-4A1F-9920-F7665AAB2727}"/>
            </c:ext>
          </c:extLst>
        </c:ser>
        <c:ser>
          <c:idx val="1"/>
          <c:order val="1"/>
          <c:tx>
            <c:strRef>
              <c:f>pbx!$A$5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pbx!$E$3:$G$3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pbx!$E$5:$G$5</c:f>
              <c:numCache>
                <c:formatCode>General</c:formatCode>
                <c:ptCount val="3"/>
                <c:pt idx="0">
                  <c:v>19</c:v>
                </c:pt>
                <c:pt idx="1">
                  <c:v>30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60-4A1F-9920-F7665AAB2727}"/>
            </c:ext>
          </c:extLst>
        </c:ser>
        <c:ser>
          <c:idx val="2"/>
          <c:order val="2"/>
          <c:tx>
            <c:strRef>
              <c:f>pbx!$A$6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pbx!$E$3:$G$3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pbx!$E$6:$G$6</c:f>
              <c:numCache>
                <c:formatCode>General</c:formatCode>
                <c:ptCount val="3"/>
                <c:pt idx="0">
                  <c:v>20</c:v>
                </c:pt>
                <c:pt idx="1">
                  <c:v>35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60-4A1F-9920-F7665AAB2727}"/>
            </c:ext>
          </c:extLst>
        </c:ser>
        <c:ser>
          <c:idx val="3"/>
          <c:order val="3"/>
          <c:tx>
            <c:strRef>
              <c:f>pbx!$A$7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pbx!$E$3:$G$3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pbx!$E$7:$G$7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60-4A1F-9920-F7665AAB27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5932863"/>
        <c:axId val="255958783"/>
      </c:barChart>
      <c:catAx>
        <c:axId val="255932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55958783"/>
        <c:crosses val="autoZero"/>
        <c:auto val="1"/>
        <c:lblAlgn val="ctr"/>
        <c:lblOffset val="100"/>
        <c:noMultiLvlLbl val="0"/>
      </c:catAx>
      <c:valAx>
        <c:axId val="25595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5593286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B5B0E-DF2B-4CEA-8D75-30EE054A41AB}" type="datetimeFigureOut">
              <a:rPr lang="es-CO" smtClean="0"/>
              <a:t>25/07/2023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A3AC5-8F7B-4EE6-8069-BA91C6FD976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9809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565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687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093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8" descr="Imagen que contiene edificio, exterior, calle, azul&#10;&#10;Descripción generada automáticamente">
            <a:extLst>
              <a:ext uri="{FF2B5EF4-FFF2-40B4-BE49-F238E27FC236}">
                <a16:creationId xmlns:a16="http://schemas.microsoft.com/office/drawing/2014/main" id="{3461BE07-C835-6EBA-D5BA-8F5D425E64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B76789AF-9C5B-65C7-F71E-567243226FC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3997325" y="3290888"/>
            <a:ext cx="4298950" cy="4508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ES_tradnl" altLang="es-CO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PQRSDF- 2023</a:t>
            </a:r>
            <a:endParaRPr lang="es-ES" altLang="es-CO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644901" y="1995032"/>
            <a:ext cx="5314950" cy="1102519"/>
          </a:xfrm>
        </p:spPr>
        <p:txBody>
          <a:bodyPr/>
          <a:lstStyle>
            <a:lvl1pPr>
              <a:lnSpc>
                <a:spcPct val="80000"/>
              </a:lnSpc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es-ES_tradnl" dirty="0"/>
              <a:t>INFORME TERCER TRIMESTRE </a:t>
            </a:r>
            <a:endParaRPr lang="es-ES" dirty="0"/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CBFC5F97-37BE-36B6-C512-FC1219C66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17A75C-34CD-4F92-83C5-A6CACB654DDD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2D050FE2-0229-BF0C-98BA-D16DC869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2773B36-45D5-BD1D-0842-5A16093B1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7A7C73-AC71-42FD-AECD-0F9D76EECDBB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66980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678372-3A3B-BF75-6079-DD376DDD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F2E74-10FD-40E0-9514-85D577F4C15B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464CDE-D30B-F9E3-787C-94C3C2BC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B79B8F-9BDD-3887-71DD-017A474C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F7557-016C-4345-901A-1119B9C37F03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1526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21EEA-111B-CB93-3C51-AE506F8E8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DA40D-8C5E-4C44-B47E-F29D597B5C47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45EE1E-B85F-81B4-9477-E61A6A0D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DCF4EF-6004-894D-3695-730328AA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7338-3A36-4E14-93C4-D97AA34552F0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237621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8" descr="Imagen que contiene Texto&#10;&#10;Descripción generada automáticamente">
            <a:extLst>
              <a:ext uri="{FF2B5EF4-FFF2-40B4-BE49-F238E27FC236}">
                <a16:creationId xmlns:a16="http://schemas.microsoft.com/office/drawing/2014/main" id="{79E169A5-538D-1A5F-BD92-09F6B569EA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FFFFFF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677697"/>
            <a:ext cx="7772400" cy="1627478"/>
          </a:xfrm>
        </p:spPr>
        <p:txBody>
          <a:bodyPr anchor="b"/>
          <a:lstStyle>
            <a:lvl1pPr marL="0" indent="0">
              <a:buNone/>
              <a:defRPr sz="1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6281B16E-13DF-77CF-10E6-58296828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4B1E31-E910-4261-8F30-BA75E8B02E44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1FBB30D2-062B-A216-3F47-C5F2224E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3E9D542-490B-1576-57F4-DA86170D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15A214-578B-4C4D-A946-CD6A4575DB8C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75253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 descr="Imagen que contiene avión, tren&#10;&#10;Descripción generada automáticamente">
            <a:extLst>
              <a:ext uri="{FF2B5EF4-FFF2-40B4-BE49-F238E27FC236}">
                <a16:creationId xmlns:a16="http://schemas.microsoft.com/office/drawing/2014/main" id="{A012AAE3-17FC-2FD6-D5F6-71627DF4A5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solidFill>
                  <a:srgbClr val="FFFFFF"/>
                </a:solidFill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2283967"/>
            <a:ext cx="4038600" cy="2310656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2283967"/>
            <a:ext cx="4038600" cy="2310656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59F37894-198F-50D0-04FF-5169E4A9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7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A8628E-4CD7-48A1-A20C-8B087F1877DF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163BED0D-B999-A012-4EAD-EA9FC2A1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7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3C6DF3A3-F6D3-CA2A-A2F2-311F32F2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7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037F276-8216-4F84-9736-57782F5943F7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5042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2179753"/>
            <a:ext cx="4040188" cy="47982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716830"/>
            <a:ext cx="4040188" cy="187779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8" y="2179753"/>
            <a:ext cx="4041775" cy="47982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8" y="2716830"/>
            <a:ext cx="4041775" cy="187779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77D8B946-B160-7560-EF88-DB47EA1C7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5567-1A23-4AE5-BEC5-012BD4714481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30E25732-F124-22AB-268E-E3EEF2D9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B88692F2-B16A-E23A-FD84-C936AB8C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DFE13-3990-407E-8DD4-26909B4DC023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91151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89D23C9C-86CD-D7D2-2E23-CBE1608B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B56D-9137-443F-9F76-237A8DE5EAC5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A9C96A66-A5D0-F45A-9A7B-ECA22DD6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204C9172-B903-8DA8-EA3D-007C9E65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207A-6A46-4F53-BBBF-44DF926D7DD8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5568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8" descr="Imagen que contiene edificio, exterior, firmar, calle&#10;&#10;Descripción generada automáticamente">
            <a:extLst>
              <a:ext uri="{FF2B5EF4-FFF2-40B4-BE49-F238E27FC236}">
                <a16:creationId xmlns:a16="http://schemas.microsoft.com/office/drawing/2014/main" id="{277AEE1C-1DC4-212D-6B48-DCEED6872D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97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 descr="Imagen que contiene Texto&#10;&#10;Descripción generada automáticamente">
            <a:extLst>
              <a:ext uri="{FF2B5EF4-FFF2-40B4-BE49-F238E27FC236}">
                <a16:creationId xmlns:a16="http://schemas.microsoft.com/office/drawing/2014/main" id="{2B24AB70-C436-2389-3694-D55A285445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6" y="1690061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3" y="1473865"/>
            <a:ext cx="5111750" cy="3120759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6" y="2722991"/>
            <a:ext cx="3008313" cy="1871633"/>
          </a:xfr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095A8C35-BD27-AA1B-6953-386A1C4F8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6F139F9-3761-42BA-94DB-728AA29EB0D1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41D3042B-D26F-B221-5670-72667A99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A1A3EF9F-59EA-420E-BE40-75781747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3895A5-FA11-4F1D-B55E-08AFB57301FA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52059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1675899"/>
            <a:ext cx="5486400" cy="186978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29827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5135143D-2EF1-9724-BE52-20201991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B5DFE-C110-4228-AD3D-CBAB6A97DD43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069F7882-1275-0EC3-FEA3-E62B593E6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30C3627A-40B6-01ED-8AB6-0D7D8FF08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EF9F-85D5-496E-8E8F-2C87F443A06D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40211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7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61115090-7C78-A1A1-6A4B-C561843EB4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Marcador de título 1">
            <a:extLst>
              <a:ext uri="{FF2B5EF4-FFF2-40B4-BE49-F238E27FC236}">
                <a16:creationId xmlns:a16="http://schemas.microsoft.com/office/drawing/2014/main" id="{14F0E8B1-10E0-2E51-44BB-AE2B08AAAB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62188" y="1225550"/>
            <a:ext cx="6424612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/>
              <a:t>Clic para editar título</a:t>
            </a:r>
            <a:endParaRPr lang="es-ES" altLang="es-CO"/>
          </a:p>
        </p:txBody>
      </p:sp>
      <p:sp>
        <p:nvSpPr>
          <p:cNvPr id="1028" name="Marcador de texto 2">
            <a:extLst>
              <a:ext uri="{FF2B5EF4-FFF2-40B4-BE49-F238E27FC236}">
                <a16:creationId xmlns:a16="http://schemas.microsoft.com/office/drawing/2014/main" id="{1FAD863B-45B7-7CFE-A8A4-79102E2259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195513"/>
            <a:ext cx="8229600" cy="239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/>
              <a:t>Haga clic para modificar el estilo de texto del patrón</a:t>
            </a:r>
          </a:p>
          <a:p>
            <a:pPr lvl="1"/>
            <a:r>
              <a:rPr lang="es-ES_tradnl" altLang="es-CO"/>
              <a:t>Segundo nivel</a:t>
            </a:r>
          </a:p>
          <a:p>
            <a:pPr lvl="2"/>
            <a:r>
              <a:rPr lang="es-ES_tradnl" altLang="es-CO"/>
              <a:t>Tercer nivel</a:t>
            </a:r>
          </a:p>
          <a:p>
            <a:pPr lvl="3"/>
            <a:r>
              <a:rPr lang="es-ES_tradnl" altLang="es-CO"/>
              <a:t>Cuarto nivel</a:t>
            </a:r>
          </a:p>
          <a:p>
            <a:pPr lvl="4"/>
            <a:r>
              <a:rPr lang="es-ES_tradnl" altLang="es-CO"/>
              <a:t>Quinto nivel</a:t>
            </a:r>
            <a:endParaRPr lang="es-ES" alt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1D8D66-DAC5-6995-7C59-3F2605D60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2D1A48-CADC-45AE-A330-7CFEEF1B9CA9}" type="datetimeFigureOut">
              <a:rPr lang="es-ES" altLang="es-CO"/>
              <a:pPr>
                <a:defRPr/>
              </a:pPr>
              <a:t>25/07/2023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36C39F-5DA0-0981-FB0F-0C2EB5E62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15BEDE-C697-389F-8ACA-D015605C8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24AA0C-093A-4904-980E-480894EEDE3D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9" r:id="rId2"/>
    <p:sldLayoutId id="2147483685" r:id="rId3"/>
    <p:sldLayoutId id="2147483686" r:id="rId4"/>
    <p:sldLayoutId id="2147483680" r:id="rId5"/>
    <p:sldLayoutId id="2147483681" r:id="rId6"/>
    <p:sldLayoutId id="2147483687" r:id="rId7"/>
    <p:sldLayoutId id="2147483688" r:id="rId8"/>
    <p:sldLayoutId id="2147483682" r:id="rId9"/>
    <p:sldLayoutId id="2147483683" r:id="rId10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ítulo 1">
            <a:extLst>
              <a:ext uri="{FF2B5EF4-FFF2-40B4-BE49-F238E27FC236}">
                <a16:creationId xmlns:a16="http://schemas.microsoft.com/office/drawing/2014/main" id="{751EA12E-C073-8653-049A-517260274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9628" y="1931694"/>
            <a:ext cx="5584372" cy="1102519"/>
          </a:xfrm>
        </p:spPr>
        <p:txBody>
          <a:bodyPr/>
          <a:lstStyle/>
          <a:p>
            <a:r>
              <a:rPr lang="es-CO" altLang="es-CO" sz="4000" dirty="0">
                <a:latin typeface="Arial" panose="020B0604020202020204" pitchFamily="34" charset="0"/>
                <a:cs typeface="Arial" panose="020B0604020202020204" pitchFamily="34" charset="0"/>
              </a:rPr>
              <a:t>INFORME SEGUNDO TRIMESTRE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telefónico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64E31D9-8080-CF27-6E07-E772907E1D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8740216"/>
              </p:ext>
            </p:extLst>
          </p:nvPr>
        </p:nvGraphicFramePr>
        <p:xfrm>
          <a:off x="2286000" y="216196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892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virtual (sede electrónica)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0EF0C10-D145-711B-29E8-D4B3F02354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6251019"/>
              </p:ext>
            </p:extLst>
          </p:nvPr>
        </p:nvGraphicFramePr>
        <p:xfrm>
          <a:off x="2286000" y="195198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1762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virtual (sede electrónica)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2C32D7-9B50-DCC1-75DE-F283991F68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5124685"/>
              </p:ext>
            </p:extLst>
          </p:nvPr>
        </p:nvGraphicFramePr>
        <p:xfrm>
          <a:off x="2081212" y="1890709"/>
          <a:ext cx="4981575" cy="258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2629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virtual (sede electrónica)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D33A6FA-2F3E-C40C-E9E2-C3B52C7BE6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9817281"/>
              </p:ext>
            </p:extLst>
          </p:nvPr>
        </p:nvGraphicFramePr>
        <p:xfrm>
          <a:off x="2081212" y="1969239"/>
          <a:ext cx="4981575" cy="260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7602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virtual (sede electrónica)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E4D0CB7-5E6E-342C-91D2-96D4A6CE4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9639744"/>
              </p:ext>
            </p:extLst>
          </p:nvPr>
        </p:nvGraphicFramePr>
        <p:xfrm>
          <a:off x="2286000" y="188425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0488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escrito (ventanilla) 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9A47DCDB-7CBC-A452-C788-ECBA13D5EE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0415967"/>
              </p:ext>
            </p:extLst>
          </p:nvPr>
        </p:nvGraphicFramePr>
        <p:xfrm>
          <a:off x="2286000" y="195875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371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Presencial (asesorías)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5A24B29-12ED-74BD-713F-2B5C92506A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8838273"/>
              </p:ext>
            </p:extLst>
          </p:nvPr>
        </p:nvGraphicFramePr>
        <p:xfrm>
          <a:off x="2286000" y="206036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8038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>
            <a:extLst>
              <a:ext uri="{FF2B5EF4-FFF2-40B4-BE49-F238E27FC236}">
                <a16:creationId xmlns:a16="http://schemas.microsoft.com/office/drawing/2014/main" id="{8C47A1A2-9430-10E4-48C3-6F26E2E4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225550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INFORME SEGUNDO TRIMESTRE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PQRSDF- 2023</a:t>
            </a:r>
          </a:p>
        </p:txBody>
      </p:sp>
      <p:sp>
        <p:nvSpPr>
          <p:cNvPr id="13314" name="Marcador de contenido 2">
            <a:extLst>
              <a:ext uri="{FF2B5EF4-FFF2-40B4-BE49-F238E27FC236}">
                <a16:creationId xmlns:a16="http://schemas.microsoft.com/office/drawing/2014/main" id="{67F628A0-D6E5-AAB6-29F4-144F4F48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272" y="2580950"/>
            <a:ext cx="4356100" cy="1590242"/>
          </a:xfrm>
        </p:spPr>
        <p:txBody>
          <a:bodyPr/>
          <a:lstStyle/>
          <a:p>
            <a:pPr algn="just"/>
            <a:r>
              <a:rPr lang="es-CO" sz="1600" dirty="0">
                <a:latin typeface="Arial" panose="020B0604020202020204" pitchFamily="34" charset="0"/>
              </a:rPr>
              <a:t>La PROCURADURIA GENERAL DE LA NACIÓN</a:t>
            </a:r>
            <a:r>
              <a:rPr lang="es-CO" sz="1600" i="0" u="none" strike="noStrike" baseline="0" dirty="0">
                <a:latin typeface="Arial" panose="020B0604020202020204" pitchFamily="34" charset="0"/>
              </a:rPr>
              <a:t>, presenta a la ciudadanía el informe de gestión correspondiente a la atención de PQRSDF y tramites en el segundo trimestre del 2023.</a:t>
            </a:r>
            <a:endParaRPr lang="es-CO" sz="2000" dirty="0"/>
          </a:p>
          <a:p>
            <a:endParaRPr lang="es-CO" alt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APA: cómo citar un informe [Versión 2020] - BibGuru Guides">
            <a:extLst>
              <a:ext uri="{FF2B5EF4-FFF2-40B4-BE49-F238E27FC236}">
                <a16:creationId xmlns:a16="http://schemas.microsoft.com/office/drawing/2014/main" id="{5D2C06E9-9829-E575-E153-00167E228D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69"/>
          <a:stretch/>
        </p:blipFill>
        <p:spPr bwMode="auto">
          <a:xfrm>
            <a:off x="5469342" y="2189163"/>
            <a:ext cx="2824939" cy="237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>
            <a:extLst>
              <a:ext uri="{FF2B5EF4-FFF2-40B4-BE49-F238E27FC236}">
                <a16:creationId xmlns:a16="http://schemas.microsoft.com/office/drawing/2014/main" id="{8C47A1A2-9430-10E4-48C3-6F26E2E4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76585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sp>
        <p:nvSpPr>
          <p:cNvPr id="13314" name="Marcador de contenido 2">
            <a:extLst>
              <a:ext uri="{FF2B5EF4-FFF2-40B4-BE49-F238E27FC236}">
                <a16:creationId xmlns:a16="http://schemas.microsoft.com/office/drawing/2014/main" id="{67F628A0-D6E5-AAB6-29F4-144F4F48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068" y="1983576"/>
            <a:ext cx="4356100" cy="1379537"/>
          </a:xfrm>
        </p:spPr>
        <p:txBody>
          <a:bodyPr/>
          <a:lstStyle/>
          <a:p>
            <a:pPr algn="just"/>
            <a:r>
              <a:rPr lang="es-ES" sz="1600" dirty="0">
                <a:latin typeface="Arial" panose="020B0604020202020204" pitchFamily="34" charset="0"/>
              </a:rPr>
              <a:t>A continuación, se detalla la información de las solicitudes PQRSDF recibidas de los ciudadanos, las cuales se radican por los diferentes medios que se encuentran habilitados en la Entidad.</a:t>
            </a:r>
          </a:p>
          <a:p>
            <a:endParaRPr lang="es-CO" alt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9248A35-302A-BA67-1035-EC7457352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046591"/>
              </p:ext>
            </p:extLst>
          </p:nvPr>
        </p:nvGraphicFramePr>
        <p:xfrm>
          <a:off x="949036" y="3737338"/>
          <a:ext cx="3352800" cy="537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50406224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99042734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04335932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85672984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ABRIL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MAYO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JUNIO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TOTAL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1727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>
                          <a:effectLst/>
                        </a:rPr>
                        <a:t>54199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76416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65752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196367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213727"/>
                  </a:ext>
                </a:extLst>
              </a:tr>
            </a:tbl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143227F-3451-8262-12FB-27FF812742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5929144"/>
              </p:ext>
            </p:extLst>
          </p:nvPr>
        </p:nvGraphicFramePr>
        <p:xfrm>
          <a:off x="5155827" y="1791708"/>
          <a:ext cx="3773427" cy="3285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0236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0A7E3-D984-5F2C-D378-9BDCF15DE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40884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E6B9D5A-677E-3E84-BD32-9BC5845CCD2D}"/>
              </a:ext>
            </a:extLst>
          </p:cNvPr>
          <p:cNvSpPr txBox="1"/>
          <p:nvPr/>
        </p:nvSpPr>
        <p:spPr>
          <a:xfrm>
            <a:off x="286124" y="1744245"/>
            <a:ext cx="7628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i="0" u="none" strike="noStrike" baseline="0" dirty="0">
                <a:latin typeface="Arial" panose="020B0604020202020204" pitchFamily="34" charset="0"/>
              </a:rPr>
              <a:t>Tiempo promedio de gestión de las solicitudes (PQRSDF) de acuerdo al tiempo de respuesta.</a:t>
            </a:r>
            <a:endParaRPr lang="es-CO" sz="14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4D39741-B358-41FF-C3B2-97274269D4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946974"/>
              </p:ext>
            </p:extLst>
          </p:nvPr>
        </p:nvGraphicFramePr>
        <p:xfrm>
          <a:off x="4759037" y="2855905"/>
          <a:ext cx="4107874" cy="1171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4618">
                  <a:extLst>
                    <a:ext uri="{9D8B030D-6E8A-4147-A177-3AD203B41FA5}">
                      <a16:colId xmlns:a16="http://schemas.microsoft.com/office/drawing/2014/main" val="2551411178"/>
                    </a:ext>
                  </a:extLst>
                </a:gridCol>
                <a:gridCol w="752614">
                  <a:extLst>
                    <a:ext uri="{9D8B030D-6E8A-4147-A177-3AD203B41FA5}">
                      <a16:colId xmlns:a16="http://schemas.microsoft.com/office/drawing/2014/main" val="715544274"/>
                    </a:ext>
                  </a:extLst>
                </a:gridCol>
                <a:gridCol w="557315">
                  <a:extLst>
                    <a:ext uri="{9D8B030D-6E8A-4147-A177-3AD203B41FA5}">
                      <a16:colId xmlns:a16="http://schemas.microsoft.com/office/drawing/2014/main" val="2532871722"/>
                    </a:ext>
                  </a:extLst>
                </a:gridCol>
                <a:gridCol w="557315">
                  <a:extLst>
                    <a:ext uri="{9D8B030D-6E8A-4147-A177-3AD203B41FA5}">
                      <a16:colId xmlns:a16="http://schemas.microsoft.com/office/drawing/2014/main" val="1021337725"/>
                    </a:ext>
                  </a:extLst>
                </a:gridCol>
                <a:gridCol w="966012">
                  <a:extLst>
                    <a:ext uri="{9D8B030D-6E8A-4147-A177-3AD203B41FA5}">
                      <a16:colId xmlns:a16="http://schemas.microsoft.com/office/drawing/2014/main" val="1762277203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</a:rPr>
                        <a:t> 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ABRIL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MAYO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JUNIO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TOTAL TRIMESTRE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0678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u="none" strike="noStrike" dirty="0">
                          <a:effectLst/>
                        </a:rPr>
                        <a:t>TOTAL - RESPUESTA ENVIDAS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>
                          <a:effectLst/>
                        </a:rPr>
                        <a:t>3968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7080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6584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17632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105681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u="none" strike="noStrike">
                          <a:effectLst/>
                        </a:rPr>
                        <a:t>TIEMPO PROMEDIO DE RESPUESTA (DÍAS)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>
                          <a:effectLst/>
                        </a:rPr>
                        <a:t>7,5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>
                          <a:effectLst/>
                        </a:rPr>
                        <a:t>7,1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5,8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6,8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3724198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ECE7EE9D-180B-E6EC-7C91-C6AB82150C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595109"/>
              </p:ext>
            </p:extLst>
          </p:nvPr>
        </p:nvGraphicFramePr>
        <p:xfrm>
          <a:off x="83128" y="2072338"/>
          <a:ext cx="4675909" cy="307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11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E634EB-0610-0869-C9CF-4E5ED0240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824345"/>
            <a:ext cx="6729412" cy="939804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6A148C3-748F-43FA-326F-66F8F8CFBFF8}"/>
              </a:ext>
            </a:extLst>
          </p:cNvPr>
          <p:cNvSpPr txBox="1"/>
          <p:nvPr/>
        </p:nvSpPr>
        <p:spPr>
          <a:xfrm>
            <a:off x="1051542" y="1432568"/>
            <a:ext cx="7940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0" i="0" u="none" strike="noStrike" baseline="0" dirty="0">
                <a:latin typeface="Arial" panose="020B0604020202020204" pitchFamily="34" charset="0"/>
              </a:rPr>
              <a:t>Tiempo promedio de gestión de las solicitudes (PQRSDF) de acuerdo al tipo de comunicación.</a:t>
            </a:r>
            <a:endParaRPr lang="es-CO" sz="1400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B848E24-12FC-B69A-AC7F-291E34C6E4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52937"/>
              </p:ext>
            </p:extLst>
          </p:nvPr>
        </p:nvGraphicFramePr>
        <p:xfrm>
          <a:off x="2065139" y="1736574"/>
          <a:ext cx="5080002" cy="1571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675">
                  <a:extLst>
                    <a:ext uri="{9D8B030D-6E8A-4147-A177-3AD203B41FA5}">
                      <a16:colId xmlns:a16="http://schemas.microsoft.com/office/drawing/2014/main" val="2855624143"/>
                    </a:ext>
                  </a:extLst>
                </a:gridCol>
                <a:gridCol w="901109">
                  <a:extLst>
                    <a:ext uri="{9D8B030D-6E8A-4147-A177-3AD203B41FA5}">
                      <a16:colId xmlns:a16="http://schemas.microsoft.com/office/drawing/2014/main" val="359175395"/>
                    </a:ext>
                  </a:extLst>
                </a:gridCol>
                <a:gridCol w="901109">
                  <a:extLst>
                    <a:ext uri="{9D8B030D-6E8A-4147-A177-3AD203B41FA5}">
                      <a16:colId xmlns:a16="http://schemas.microsoft.com/office/drawing/2014/main" val="1170278659"/>
                    </a:ext>
                  </a:extLst>
                </a:gridCol>
                <a:gridCol w="901109">
                  <a:extLst>
                    <a:ext uri="{9D8B030D-6E8A-4147-A177-3AD203B41FA5}">
                      <a16:colId xmlns:a16="http://schemas.microsoft.com/office/drawing/2014/main" val="2498535617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u="none" strike="noStrike" dirty="0">
                          <a:effectLst/>
                        </a:rPr>
                        <a:t>      TIPO DE COMUNICACIÓN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ABRIL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MAYO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JUNIO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7565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COMUNICACIÓN INFORMATIVA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7,1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6,9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5,7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0152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CONCILIACIONES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16,6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13,9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04105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DERECHO DE PETICIÓN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7,5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7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5,2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597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QUEJA/DENUNCIA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22473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TUTELAS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5,6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4,5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54744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>
                          <a:effectLst/>
                        </a:rPr>
                        <a:t>URGENTE - PETICIÓN CON TÉRMINO PRIORITARIO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8,4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5,5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7655905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84CE783-F101-3E75-EA97-13A51831E1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248827"/>
              </p:ext>
            </p:extLst>
          </p:nvPr>
        </p:nvGraphicFramePr>
        <p:xfrm>
          <a:off x="62089" y="3308199"/>
          <a:ext cx="2985912" cy="1835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AF82EB66-6182-425A-4D42-60D2E21CE7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33363"/>
              </p:ext>
            </p:extLst>
          </p:nvPr>
        </p:nvGraphicFramePr>
        <p:xfrm>
          <a:off x="5943856" y="3323368"/>
          <a:ext cx="3138055" cy="1843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36D122AB-822C-D38A-E2FD-535E0C13D9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9499794"/>
              </p:ext>
            </p:extLst>
          </p:nvPr>
        </p:nvGraphicFramePr>
        <p:xfrm>
          <a:off x="2843775" y="3347172"/>
          <a:ext cx="3252226" cy="183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98362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8A01-C3C3-4EC0-A39F-AE0DBB5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893045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F6CD0C1-7AF5-8EE9-C146-F1687FC6711A}"/>
              </a:ext>
            </a:extLst>
          </p:cNvPr>
          <p:cNvSpPr txBox="1"/>
          <p:nvPr/>
        </p:nvSpPr>
        <p:spPr>
          <a:xfrm>
            <a:off x="2057645" y="1505317"/>
            <a:ext cx="3975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0" u="none" strike="noStrike" baseline="0" dirty="0">
                <a:latin typeface="Arial" panose="020B0604020202020204" pitchFamily="34" charset="0"/>
              </a:rPr>
              <a:t>Radicados recibidos por canal de comunicación</a:t>
            </a:r>
            <a:endParaRPr lang="es-CO" sz="1400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714A0A3-10BD-548F-6228-9F4756BAA3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8862473"/>
              </p:ext>
            </p:extLst>
          </p:nvPr>
        </p:nvGraphicFramePr>
        <p:xfrm>
          <a:off x="1246909" y="1579418"/>
          <a:ext cx="6871855" cy="3564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097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B25C2CEE-C7CC-478B-ABB1-732D7717F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740171"/>
              </p:ext>
            </p:extLst>
          </p:nvPr>
        </p:nvGraphicFramePr>
        <p:xfrm>
          <a:off x="3144983" y="1641764"/>
          <a:ext cx="5929744" cy="3435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0C9E1D9-5268-C3A4-459C-0BD25BE09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79923"/>
              </p:ext>
            </p:extLst>
          </p:nvPr>
        </p:nvGraphicFramePr>
        <p:xfrm>
          <a:off x="345210" y="2033848"/>
          <a:ext cx="2799773" cy="2651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991">
                  <a:extLst>
                    <a:ext uri="{9D8B030D-6E8A-4147-A177-3AD203B41FA5}">
                      <a16:colId xmlns:a16="http://schemas.microsoft.com/office/drawing/2014/main" val="3843837412"/>
                    </a:ext>
                  </a:extLst>
                </a:gridCol>
                <a:gridCol w="782782">
                  <a:extLst>
                    <a:ext uri="{9D8B030D-6E8A-4147-A177-3AD203B41FA5}">
                      <a16:colId xmlns:a16="http://schemas.microsoft.com/office/drawing/2014/main" val="22890956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RADICADOS POR TIPO DE COMUNICACIÓN</a:t>
                      </a:r>
                    </a:p>
                  </a:txBody>
                  <a:tcPr marL="9525" marR="9525" marT="9525" marB="0"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TOTAL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5738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COMUNICACIÓN INFORMATIVA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150248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208582234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CONCILIACIONES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9700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367765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DENUNCIA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329368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DENUNCIA PROCESO ELECTORAL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45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38629523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DENUNCIA URIEL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21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21823184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DERECHO DE PETICIÓN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21362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6190395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QUEJA/DENUNCIA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3607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2115700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TUTELAS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1711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4695446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URGENTE - PETICIÓN CON TÉRMINO PRIORITARIO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9575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30523736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NO ESPECIFICADA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88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29286951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TOTAL - GENERAL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u="none" strike="noStrike" dirty="0">
                          <a:effectLst/>
                        </a:rPr>
                        <a:t>196367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/>
                </a:tc>
                <a:extLst>
                  <a:ext uri="{0D108BD9-81ED-4DB2-BD59-A6C34878D82A}">
                    <a16:rowId xmlns:a16="http://schemas.microsoft.com/office/drawing/2014/main" val="1726650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243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telefónico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104218E3-BF9B-A3D3-CAAD-0DFF7EF32A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3536006"/>
              </p:ext>
            </p:extLst>
          </p:nvPr>
        </p:nvGraphicFramePr>
        <p:xfrm>
          <a:off x="1784985" y="2091670"/>
          <a:ext cx="557403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287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encuestas de satisfacción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Canal telefónico 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D61DBA3-8897-8C56-5BFE-4FCBE670AC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6592291"/>
              </p:ext>
            </p:extLst>
          </p:nvPr>
        </p:nvGraphicFramePr>
        <p:xfrm>
          <a:off x="1765935" y="1859065"/>
          <a:ext cx="5612130" cy="3227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757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81C0264B8044983D4D78886BCBA71" ma:contentTypeVersion="4" ma:contentTypeDescription="Create a new document." ma:contentTypeScope="" ma:versionID="323519d2bc65f484be6a4f16a245b0e3">
  <xsd:schema xmlns:xsd="http://www.w3.org/2001/XMLSchema" xmlns:xs="http://www.w3.org/2001/XMLSchema" xmlns:p="http://schemas.microsoft.com/office/2006/metadata/properties" xmlns:ns1="http://schemas.microsoft.com/sharepoint/v3" xmlns:ns2="2527769d-9d09-4668-95f1-a7f37efe50c6" targetNamespace="http://schemas.microsoft.com/office/2006/metadata/properties" ma:root="true" ma:fieldsID="e19f4e529cecf0f623cb95ac66740e17" ns1:_="" ns2:_="">
    <xsd:import namespace="http://schemas.microsoft.com/sharepoint/v3"/>
    <xsd:import namespace="2527769d-9d09-4668-95f1-a7f37efe50c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Fecha" minOccurs="0"/>
                <xsd:element ref="ns2:r5zb" minOccurs="0"/>
                <xsd:element ref="ns2:Fe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7769d-9d09-4668-95f1-a7f37efe50c6" elementFormDefault="qualified">
    <xsd:import namespace="http://schemas.microsoft.com/office/2006/documentManagement/types"/>
    <xsd:import namespace="http://schemas.microsoft.com/office/infopath/2007/PartnerControls"/>
    <xsd:element name="Fecha" ma:index="10" nillable="true" ma:displayName="Fecha" ma:format="DateTime" ma:internalName="Fecha">
      <xsd:simpleType>
        <xsd:restriction base="dms:DateTime"/>
      </xsd:simpleType>
    </xsd:element>
    <xsd:element name="r5zb" ma:index="11" nillable="true" ma:displayName="Fecha y hora" ma:internalName="r5zb">
      <xsd:simpleType>
        <xsd:restriction base="dms:DateTime"/>
      </xsd:simpleType>
    </xsd:element>
    <xsd:element name="Fec" ma:index="12" nillable="true" ma:displayName="Fec" ma:format="DateOnly" ma:internalName="Fec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Fecha xmlns="2527769d-9d09-4668-95f1-a7f37efe50c6" xsi:nil="true"/>
    <Fec xmlns="2527769d-9d09-4668-95f1-a7f37efe50c6" xsi:nil="true"/>
    <r5zb xmlns="2527769d-9d09-4668-95f1-a7f37efe50c6" xsi:nil="true"/>
  </documentManagement>
</p:properties>
</file>

<file path=customXml/itemProps1.xml><?xml version="1.0" encoding="utf-8"?>
<ds:datastoreItem xmlns:ds="http://schemas.openxmlformats.org/officeDocument/2006/customXml" ds:itemID="{DF2BE745-CBD7-459E-A694-39BDE5CB8233}"/>
</file>

<file path=customXml/itemProps2.xml><?xml version="1.0" encoding="utf-8"?>
<ds:datastoreItem xmlns:ds="http://schemas.openxmlformats.org/officeDocument/2006/customXml" ds:itemID="{5FA4A415-6645-4B61-8164-81F6CA7B657F}"/>
</file>

<file path=customXml/itemProps3.xml><?xml version="1.0" encoding="utf-8"?>
<ds:datastoreItem xmlns:ds="http://schemas.openxmlformats.org/officeDocument/2006/customXml" ds:itemID="{15C60B1A-E990-463D-8F54-A92673059300}"/>
</file>

<file path=docProps/app.xml><?xml version="1.0" encoding="utf-8"?>
<Properties xmlns="http://schemas.openxmlformats.org/officeDocument/2006/extended-properties" xmlns:vt="http://schemas.openxmlformats.org/officeDocument/2006/docPropsVTypes">
  <TotalTime>8017</TotalTime>
  <Words>435</Words>
  <Application>Microsoft Office PowerPoint</Application>
  <PresentationFormat>Presentación en pantalla (16:9)</PresentationFormat>
  <Paragraphs>113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Tema de Office</vt:lpstr>
      <vt:lpstr>INFORME SEGUNDO TRIMESTRE </vt:lpstr>
      <vt:lpstr>INFORME SEGUNDO TRIMESTRE  PQRSDF- 2023</vt:lpstr>
      <vt:lpstr>GESTION DE SOLICITUDES (PQRSDF)</vt:lpstr>
      <vt:lpstr>GESTION DE SOLICITUDES (PQRSDF)</vt:lpstr>
      <vt:lpstr>GESTION DE SOLICITUDES (PQRSDF)</vt:lpstr>
      <vt:lpstr>GESTION DE SOLICITUDES (PQRSDF)</vt:lpstr>
      <vt:lpstr>GESTION DE SOLICITUDES (PQRSDF)</vt:lpstr>
      <vt:lpstr>Resultados encuestas de satisfacción  Canal telefónico </vt:lpstr>
      <vt:lpstr>Resultados encuestas de satisfacción  Canal telefónico </vt:lpstr>
      <vt:lpstr>Resultados encuestas de satisfacción  Canal telefónico </vt:lpstr>
      <vt:lpstr>Resultados encuestas de satisfacción  Canal virtual (sede electrónica) </vt:lpstr>
      <vt:lpstr>Resultados encuestas de satisfacción  Canal virtual (sede electrónica) </vt:lpstr>
      <vt:lpstr>Resultados encuestas de satisfacción  Canal virtual (sede electrónica) </vt:lpstr>
      <vt:lpstr>Resultados encuestas de satisfacción  Canal virtual (sede electrónica) </vt:lpstr>
      <vt:lpstr>Resultados encuestas de satisfacción  Canal escrito (ventanilla)  </vt:lpstr>
      <vt:lpstr>Resultados encuestas de satisfacción  Canal Presencial (asesorías)</vt:lpstr>
      <vt:lpstr>Presentación de PowerPoint</vt:lpstr>
    </vt:vector>
  </TitlesOfParts>
  <Company>Procuraduria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Gonzalez</dc:creator>
  <cp:lastModifiedBy>Marina Cantillo Meneses</cp:lastModifiedBy>
  <cp:revision>30</cp:revision>
  <dcterms:created xsi:type="dcterms:W3CDTF">2020-02-18T16:49:15Z</dcterms:created>
  <dcterms:modified xsi:type="dcterms:W3CDTF">2023-07-25T14:43:33Z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0x01010011B81C0264B8044983D4D78886BCBA71</vt:lpwstr>
  </property>
</Properties>
</file>