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charts/colors7.xml" ContentType="application/vnd.ms-office.chartcolorstyle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olors10.xml" ContentType="application/vnd.ms-office.chartcolorstyle+xml"/>
  <Override PartName="/ppt/charts/chart4.xml" ContentType="application/vnd.openxmlformats-officedocument.drawingml.chart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style4.xml" ContentType="application/vnd.ms-office.chart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olors4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ppt/revisionInfo.xml" ContentType="application/vnd.ms-powerpoint.revisioninfo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62" r:id="rId4"/>
    <p:sldId id="264" r:id="rId5"/>
    <p:sldId id="278" r:id="rId6"/>
    <p:sldId id="276" r:id="rId7"/>
    <p:sldId id="277" r:id="rId8"/>
    <p:sldId id="279" r:id="rId9"/>
    <p:sldId id="267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80" r:id="rId18"/>
  </p:sldIdLst>
  <p:sldSz cx="9144000" cy="5143500" type="screen16x9"/>
  <p:notesSz cx="6858000" cy="9144000"/>
  <p:defaultTextStyle>
    <a:defPPr>
      <a:defRPr lang="es-E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sin título" id="{1F32A655-01CB-49C8-AC4A-CD7964E36020}">
          <p14:sldIdLst>
            <p14:sldId id="256"/>
            <p14:sldId id="257"/>
            <p14:sldId id="262"/>
            <p14:sldId id="264"/>
            <p14:sldId id="278"/>
            <p14:sldId id="276"/>
            <p14:sldId id="277"/>
            <p14:sldId id="279"/>
            <p14:sldId id="267"/>
            <p14:sldId id="269"/>
            <p14:sldId id="270"/>
            <p14:sldId id="271"/>
            <p14:sldId id="272"/>
            <p14:sldId id="273"/>
            <p14:sldId id="274"/>
            <p14:sldId id="275"/>
            <p14:sldId id="28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2168F15-F841-4D39-902D-68C9D646F18B}" v="35" dt="2024-07-04T16:44:26.0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5201" autoAdjust="0"/>
  </p:normalViewPr>
  <p:slideViewPr>
    <p:cSldViewPr snapToGrid="0" snapToObjects="1">
      <p:cViewPr varScale="1">
        <p:scale>
          <a:sx n="134" d="100"/>
          <a:sy n="134" d="100"/>
        </p:scale>
        <p:origin x="876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66" d="100"/>
          <a:sy n="66" d="100"/>
        </p:scale>
        <p:origin x="3330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2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Relationship Id="rId27" Type="http://schemas.openxmlformats.org/officeDocument/2006/relationships/customXml" Target="../customXml/item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Libro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upervision.conalcre\Documents\escritorio\OTROS\INFORMES%20MENSUALES\2022\10.%20Octubre\Encuestas%20SD%20conslidada%20DIC%20xlsx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Libro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supervisionbpo\Downloads\Gestion%20presencial%20Junio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supervisionbpo\Downloads\Gestion%20presencial%20Junio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supervisionbpo\Desktop\Anderson\Indicadores\PBX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supervisionbpo\Desktop\Anderson\Indicadores\PBX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supervisionbpo\Desktop\Anderson\Indicadores\PBX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upervision.conalcre\Documents\escritorio\OTROS\INFORMES%20MENSUALES\2022\10.%20Octubre\Encuestas%20SD%20conslidada%20DIC%20xlsx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upervision.conalcre\Documents\escritorio\OTROS\INFORMES%20MENSUALES\2022\10.%20Octubre\Encuestas%20SD%20conslidada%20DIC%20xlsx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1" i="0" u="none" strike="noStrike" kern="1200" spc="0" baseline="0" dirty="0">
                <a:solidFill>
                  <a:sysClr val="windowText" lastClr="000000">
                    <a:lumMod val="65000"/>
                    <a:lumOff val="35000"/>
                  </a:sysClr>
                </a:solidFill>
                <a:effectLst/>
              </a:rPr>
              <a:t>TOTAL DE PQRSDF RECIBIDAS SEGUNDO TRIMESTRE</a:t>
            </a:r>
            <a:endParaRPr lang="es-CO" sz="1400" b="1" i="0" u="none" strike="noStrike" kern="1200" spc="0" baseline="0" dirty="0">
              <a:solidFill>
                <a:sysClr val="windowText" lastClr="000000">
                  <a:lumMod val="65000"/>
                  <a:lumOff val="35000"/>
                </a:sysClr>
              </a:solidFill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F03C-4927-B31D-79BEA74D4FCF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F03C-4927-B31D-79BEA74D4FCF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F03C-4927-B31D-79BEA74D4FC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Hoja1!$B$2:$D$2</c:f>
              <c:strCache>
                <c:ptCount val="3"/>
                <c:pt idx="0">
                  <c:v>ABRIL</c:v>
                </c:pt>
                <c:pt idx="1">
                  <c:v>MAYO</c:v>
                </c:pt>
                <c:pt idx="2">
                  <c:v>JUNIO</c:v>
                </c:pt>
              </c:strCache>
            </c:strRef>
          </c:cat>
          <c:val>
            <c:numRef>
              <c:f>Hoja1!$B$3:$D$3</c:f>
              <c:numCache>
                <c:formatCode>General</c:formatCode>
                <c:ptCount val="3"/>
                <c:pt idx="0">
                  <c:v>69268</c:v>
                </c:pt>
                <c:pt idx="1">
                  <c:v>74515</c:v>
                </c:pt>
                <c:pt idx="2">
                  <c:v>63205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03C-4927-B31D-79BEA74D4F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shape val="box"/>
        <c:axId val="2139282944"/>
        <c:axId val="100719328"/>
        <c:axId val="0"/>
      </c:bar3DChart>
      <c:catAx>
        <c:axId val="2139282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00719328"/>
        <c:crosses val="autoZero"/>
        <c:auto val="1"/>
        <c:lblAlgn val="ctr"/>
        <c:lblOffset val="100"/>
        <c:noMultiLvlLbl val="0"/>
      </c:catAx>
      <c:valAx>
        <c:axId val="1007193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21392829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[Encuestas SD conslidada DIC xlsx.xlsx]Hoja1!TablaDinámica9</c:name>
    <c:fmtId val="7"/>
  </c:pivotSource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es-CO" sz="1400" b="1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es-CO" sz="1400" b="1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rPr>
              <a:t>Las opciones de la Sede Electrónica le parecieron: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lang="es-CO" sz="1400" b="1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</c:pivotFmt>
      <c:pivotFmt>
        <c:idx val="1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</c:pivotFmt>
      <c:pivotFmt>
        <c:idx val="5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</c:pivotFmt>
      <c:pivotFmt>
        <c:idx val="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8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</c:pivotFmt>
      <c:pivotFmt>
        <c:idx val="9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</c:pivotFmt>
      <c:pivotFmt>
        <c:idx val="1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Hoja1!$B$39:$B$40</c:f>
              <c:strCache>
                <c:ptCount val="1"/>
                <c:pt idx="0">
                  <c:v>Excelentes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cat>
            <c:strRef>
              <c:f>Hoja1!$A$41:$A$44</c:f>
              <c:strCache>
                <c:ptCount val="3"/>
                <c:pt idx="0">
                  <c:v>Abril</c:v>
                </c:pt>
                <c:pt idx="1">
                  <c:v>Mayo</c:v>
                </c:pt>
                <c:pt idx="2">
                  <c:v>Junio</c:v>
                </c:pt>
              </c:strCache>
            </c:strRef>
          </c:cat>
          <c:val>
            <c:numRef>
              <c:f>Hoja1!$B$41:$B$44</c:f>
              <c:numCache>
                <c:formatCode>General</c:formatCode>
                <c:ptCount val="3"/>
                <c:pt idx="0">
                  <c:v>173</c:v>
                </c:pt>
                <c:pt idx="1">
                  <c:v>186</c:v>
                </c:pt>
                <c:pt idx="2">
                  <c:v>163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05C-4853-B142-EB4279AB5ACE}"/>
            </c:ext>
          </c:extLst>
        </c:ser>
        <c:ser>
          <c:idx val="1"/>
          <c:order val="1"/>
          <c:tx>
            <c:strRef>
              <c:f>Hoja1!$C$39:$C$40</c:f>
              <c:strCache>
                <c:ptCount val="1"/>
                <c:pt idx="0">
                  <c:v>Buenas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cat>
            <c:strRef>
              <c:f>Hoja1!$A$41:$A$44</c:f>
              <c:strCache>
                <c:ptCount val="3"/>
                <c:pt idx="0">
                  <c:v>Abril</c:v>
                </c:pt>
                <c:pt idx="1">
                  <c:v>Mayo</c:v>
                </c:pt>
                <c:pt idx="2">
                  <c:v>Junio</c:v>
                </c:pt>
              </c:strCache>
            </c:strRef>
          </c:cat>
          <c:val>
            <c:numRef>
              <c:f>Hoja1!$C$41:$C$44</c:f>
              <c:numCache>
                <c:formatCode>General</c:formatCode>
                <c:ptCount val="3"/>
                <c:pt idx="0">
                  <c:v>69</c:v>
                </c:pt>
                <c:pt idx="1">
                  <c:v>72</c:v>
                </c:pt>
                <c:pt idx="2">
                  <c:v>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05C-4853-B142-EB4279AB5ACE}"/>
            </c:ext>
          </c:extLst>
        </c:ser>
        <c:ser>
          <c:idx val="2"/>
          <c:order val="2"/>
          <c:tx>
            <c:strRef>
              <c:f>Hoja1!$D$39:$D$40</c:f>
              <c:strCache>
                <c:ptCount val="1"/>
                <c:pt idx="0">
                  <c:v>Malas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Hoja1!$A$41:$A$44</c:f>
              <c:strCache>
                <c:ptCount val="3"/>
                <c:pt idx="0">
                  <c:v>Abril</c:v>
                </c:pt>
                <c:pt idx="1">
                  <c:v>Mayo</c:v>
                </c:pt>
                <c:pt idx="2">
                  <c:v>Junio</c:v>
                </c:pt>
              </c:strCache>
            </c:strRef>
          </c:cat>
          <c:val>
            <c:numRef>
              <c:f>Hoja1!$D$41:$D$44</c:f>
              <c:numCache>
                <c:formatCode>General</c:formatCode>
                <c:ptCount val="3"/>
                <c:pt idx="0">
                  <c:v>9</c:v>
                </c:pt>
                <c:pt idx="1">
                  <c:v>8</c:v>
                </c:pt>
                <c:pt idx="2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05C-4853-B142-EB4279AB5ACE}"/>
            </c:ext>
          </c:extLst>
        </c:ser>
        <c:ser>
          <c:idx val="3"/>
          <c:order val="3"/>
          <c:tx>
            <c:strRef>
              <c:f>Hoja1!$E$39:$E$40</c:f>
              <c:strCache>
                <c:ptCount val="1"/>
                <c:pt idx="0">
                  <c:v>Regulares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Hoja1!$A$41:$A$44</c:f>
              <c:strCache>
                <c:ptCount val="3"/>
                <c:pt idx="0">
                  <c:v>Abril</c:v>
                </c:pt>
                <c:pt idx="1">
                  <c:v>Mayo</c:v>
                </c:pt>
                <c:pt idx="2">
                  <c:v>Junio</c:v>
                </c:pt>
              </c:strCache>
            </c:strRef>
          </c:cat>
          <c:val>
            <c:numRef>
              <c:f>Hoja1!$E$41:$E$44</c:f>
              <c:numCache>
                <c:formatCode>General</c:formatCode>
                <c:ptCount val="3"/>
                <c:pt idx="0">
                  <c:v>22</c:v>
                </c:pt>
                <c:pt idx="1">
                  <c:v>24</c:v>
                </c:pt>
                <c:pt idx="2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05C-4853-B142-EB4279AB5A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65378447"/>
        <c:axId val="360876959"/>
      </c:barChart>
      <c:catAx>
        <c:axId val="3653784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360876959"/>
        <c:crosses val="autoZero"/>
        <c:auto val="1"/>
        <c:lblAlgn val="ctr"/>
        <c:lblOffset val="100"/>
        <c:noMultiLvlLbl val="0"/>
      </c:catAx>
      <c:valAx>
        <c:axId val="36087695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365378447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620D-4E73-B360-84557A0D144B}"/>
              </c:ext>
            </c:extLst>
          </c:dPt>
          <c:dPt>
            <c:idx val="1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620D-4E73-B360-84557A0D144B}"/>
              </c:ext>
            </c:extLst>
          </c:dPt>
          <c:dPt>
            <c:idx val="2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620D-4E73-B360-84557A0D144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Hoja1!$J$27:$L$27</c:f>
              <c:strCache>
                <c:ptCount val="3"/>
                <c:pt idx="0">
                  <c:v>ABRIL</c:v>
                </c:pt>
                <c:pt idx="1">
                  <c:v>MAYO</c:v>
                </c:pt>
                <c:pt idx="2">
                  <c:v>JUNIO</c:v>
                </c:pt>
              </c:strCache>
            </c:strRef>
          </c:cat>
          <c:val>
            <c:numRef>
              <c:f>Hoja1!$J$29:$L$29</c:f>
              <c:numCache>
                <c:formatCode>General</c:formatCode>
                <c:ptCount val="3"/>
                <c:pt idx="0">
                  <c:v>16.100000000000001</c:v>
                </c:pt>
                <c:pt idx="1">
                  <c:v>9.6999999999999993</c:v>
                </c:pt>
                <c:pt idx="2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20D-4E73-B360-84557A0D14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0"/>
        <c:shape val="box"/>
        <c:axId val="2096022512"/>
        <c:axId val="2096023472"/>
        <c:axId val="0"/>
      </c:bar3DChart>
      <c:catAx>
        <c:axId val="2096022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2096023472"/>
        <c:crosses val="autoZero"/>
        <c:auto val="1"/>
        <c:lblAlgn val="ctr"/>
        <c:lblOffset val="100"/>
        <c:noMultiLvlLbl val="0"/>
      </c:catAx>
      <c:valAx>
        <c:axId val="20960234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20960225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[Gestion presencial Junio.xlsx]Hoja1!TablaDinámica7</c:name>
    <c:fmtId val="-1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>
                <a:solidFill>
                  <a:schemeClr val="bg2">
                    <a:lumMod val="50000"/>
                  </a:schemeClr>
                </a:solidFill>
              </a:rPr>
              <a:t>ENCUESTAS VENTANILLA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bg2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ivotFmts>
      <c:pivotFmt>
        <c:idx val="0"/>
        <c:spPr>
          <a:solidFill>
            <a:srgbClr val="C0504D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>
              <a:lumMod val="75000"/>
            </a:schemeClr>
          </a:solidFill>
          <a:ln>
            <a:solidFill>
              <a:schemeClr val="accent1"/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6"/>
        <c:spPr>
          <a:solidFill>
            <a:schemeClr val="accent1">
              <a:lumMod val="75000"/>
            </a:schemeClr>
          </a:solidFill>
          <a:ln>
            <a:solidFill>
              <a:schemeClr val="accent1"/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</c:pivotFmt>
      <c:pivotFmt>
        <c:idx val="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8"/>
        <c:spPr>
          <a:solidFill>
            <a:schemeClr val="accent1">
              <a:lumMod val="75000"/>
            </a:schemeClr>
          </a:solidFill>
          <a:ln>
            <a:solidFill>
              <a:schemeClr val="accent1"/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Hoja1!$B$37:$B$38</c:f>
              <c:strCache>
                <c:ptCount val="1"/>
                <c:pt idx="0">
                  <c:v>Bueno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Hoja1!$A$39:$A$42</c:f>
              <c:strCache>
                <c:ptCount val="3"/>
                <c:pt idx="0">
                  <c:v>abril</c:v>
                </c:pt>
                <c:pt idx="1">
                  <c:v>mayo</c:v>
                </c:pt>
                <c:pt idx="2">
                  <c:v>junio</c:v>
                </c:pt>
              </c:strCache>
            </c:strRef>
          </c:cat>
          <c:val>
            <c:numRef>
              <c:f>Hoja1!$B$39:$B$42</c:f>
              <c:numCache>
                <c:formatCode>General</c:formatCode>
                <c:ptCount val="3"/>
                <c:pt idx="0">
                  <c:v>1</c:v>
                </c:pt>
                <c:pt idx="2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C3-4EBA-834C-0288EB39066B}"/>
            </c:ext>
          </c:extLst>
        </c:ser>
        <c:ser>
          <c:idx val="1"/>
          <c:order val="1"/>
          <c:tx>
            <c:strRef>
              <c:f>Hoja1!$C$37:$C$38</c:f>
              <c:strCache>
                <c:ptCount val="1"/>
                <c:pt idx="0">
                  <c:v>Excelente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solidFill>
                <a:schemeClr val="accent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cat>
            <c:strRef>
              <c:f>Hoja1!$A$39:$A$42</c:f>
              <c:strCache>
                <c:ptCount val="3"/>
                <c:pt idx="0">
                  <c:v>abril</c:v>
                </c:pt>
                <c:pt idx="1">
                  <c:v>mayo</c:v>
                </c:pt>
                <c:pt idx="2">
                  <c:v>junio</c:v>
                </c:pt>
              </c:strCache>
            </c:strRef>
          </c:cat>
          <c:val>
            <c:numRef>
              <c:f>Hoja1!$C$39:$C$42</c:f>
              <c:numCache>
                <c:formatCode>General</c:formatCode>
                <c:ptCount val="3"/>
                <c:pt idx="0">
                  <c:v>129</c:v>
                </c:pt>
                <c:pt idx="1">
                  <c:v>57</c:v>
                </c:pt>
                <c:pt idx="2">
                  <c:v>493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2C3-4EBA-834C-0288EB3906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2932656"/>
        <c:axId val="1155815903"/>
      </c:barChart>
      <c:catAx>
        <c:axId val="52932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155815903"/>
        <c:crosses val="autoZero"/>
        <c:auto val="1"/>
        <c:lblAlgn val="ctr"/>
        <c:lblOffset val="100"/>
        <c:noMultiLvlLbl val="0"/>
      </c:catAx>
      <c:valAx>
        <c:axId val="11558159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5293265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[Gestion presencial Junio.xlsx]Hoja1!TablaDinámica8</c:name>
    <c:fmtId val="-1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>
                <a:solidFill>
                  <a:schemeClr val="bg2">
                    <a:lumMod val="50000"/>
                  </a:schemeClr>
                </a:solidFill>
              </a:rPr>
              <a:t>ENCUESTAS ATENCION PRESENCIAL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bg2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ivotFmts>
      <c:pivotFmt>
        <c:idx val="0"/>
        <c:spPr>
          <a:solidFill>
            <a:srgbClr val="C0504D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>
              <a:lumMod val="75000"/>
            </a:schemeClr>
          </a:solidFill>
          <a:ln>
            <a:solidFill>
              <a:schemeClr val="accent1"/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</c:pivotFmt>
      <c:pivotFmt>
        <c:idx val="4"/>
        <c:spPr>
          <a:solidFill>
            <a:schemeClr val="accent1">
              <a:lumMod val="75000"/>
            </a:schemeClr>
          </a:solidFill>
          <a:ln>
            <a:solidFill>
              <a:schemeClr val="accent1"/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</c:pivotFmt>
      <c:pivotFmt>
        <c:idx val="5"/>
        <c:spPr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</c:pivotFmt>
      <c:pivotFmt>
        <c:idx val="6"/>
        <c:spPr>
          <a:solidFill>
            <a:schemeClr val="accent1">
              <a:lumMod val="75000"/>
            </a:schemeClr>
          </a:solidFill>
          <a:ln>
            <a:solidFill>
              <a:schemeClr val="accent1"/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Hoja1!$B$55:$B$56</c:f>
              <c:strCache>
                <c:ptCount val="1"/>
                <c:pt idx="0">
                  <c:v>Bueno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cat>
            <c:strRef>
              <c:f>Hoja1!$A$57:$A$60</c:f>
              <c:strCache>
                <c:ptCount val="3"/>
                <c:pt idx="0">
                  <c:v>abril</c:v>
                </c:pt>
                <c:pt idx="1">
                  <c:v>mayo</c:v>
                </c:pt>
                <c:pt idx="2">
                  <c:v>junio</c:v>
                </c:pt>
              </c:strCache>
            </c:strRef>
          </c:cat>
          <c:val>
            <c:numRef>
              <c:f>Hoja1!$B$57:$B$60</c:f>
              <c:numCache>
                <c:formatCode>General</c:formatCode>
                <c:ptCount val="3"/>
                <c:pt idx="0">
                  <c:v>7</c:v>
                </c:pt>
                <c:pt idx="1">
                  <c:v>6</c:v>
                </c:pt>
                <c:pt idx="2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178-4E7B-8499-30DA03D8CCB7}"/>
            </c:ext>
          </c:extLst>
        </c:ser>
        <c:ser>
          <c:idx val="1"/>
          <c:order val="1"/>
          <c:tx>
            <c:strRef>
              <c:f>Hoja1!$C$55:$C$56</c:f>
              <c:strCache>
                <c:ptCount val="1"/>
                <c:pt idx="0">
                  <c:v>Excelente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solidFill>
                <a:schemeClr val="accent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cat>
            <c:strRef>
              <c:f>Hoja1!$A$57:$A$60</c:f>
              <c:strCache>
                <c:ptCount val="3"/>
                <c:pt idx="0">
                  <c:v>abril</c:v>
                </c:pt>
                <c:pt idx="1">
                  <c:v>mayo</c:v>
                </c:pt>
                <c:pt idx="2">
                  <c:v>junio</c:v>
                </c:pt>
              </c:strCache>
            </c:strRef>
          </c:cat>
          <c:val>
            <c:numRef>
              <c:f>Hoja1!$C$57:$C$60</c:f>
              <c:numCache>
                <c:formatCode>General</c:formatCode>
                <c:ptCount val="3"/>
                <c:pt idx="0">
                  <c:v>399</c:v>
                </c:pt>
                <c:pt idx="1">
                  <c:v>425</c:v>
                </c:pt>
                <c:pt idx="2">
                  <c:v>441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178-4E7B-8499-30DA03D8CC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27021375"/>
        <c:axId val="291136"/>
      </c:barChart>
      <c:catAx>
        <c:axId val="20270213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291136"/>
        <c:crosses val="autoZero"/>
        <c:auto val="1"/>
        <c:lblAlgn val="ctr"/>
        <c:lblOffset val="100"/>
        <c:noMultiLvlLbl val="0"/>
      </c:catAx>
      <c:valAx>
        <c:axId val="2911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2027021375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[PBX.xlsx]Resumen!TablaDinámica1</c:name>
    <c:fmtId val="35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1" i="0" u="none" strike="noStrike" kern="1200" spc="0" baseline="0">
                <a:solidFill>
                  <a:schemeClr val="bg2">
                    <a:lumMod val="50000"/>
                  </a:schemeClr>
                </a:solidFill>
              </a:rPr>
              <a:t>¿La amabilidad y disposición del asesor durante la atención, fue?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bg2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ivotFmts>
      <c:pivotFmt>
        <c:idx val="0"/>
        <c:spPr>
          <a:solidFill>
            <a:srgbClr val="C0504D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"/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rgbClr val="C0504D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>
              <a:lumMod val="75000"/>
            </a:schemeClr>
          </a:solidFill>
          <a:ln>
            <a:solidFill>
              <a:schemeClr val="accent1"/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1">
              <a:lumMod val="75000"/>
            </a:schemeClr>
          </a:solidFill>
          <a:ln>
            <a:solidFill>
              <a:schemeClr val="accent1"/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</c:pivotFmt>
      <c:pivotFmt>
        <c:idx val="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0"/>
        <c:spPr>
          <a:solidFill>
            <a:srgbClr val="C0504D"/>
          </a:solidFill>
          <a:ln>
            <a:noFill/>
          </a:ln>
          <a:effectLst/>
        </c:spPr>
        <c:marker>
          <c:symbol val="none"/>
        </c:marker>
      </c:pivotFmt>
      <c:pivotFmt>
        <c:idx val="1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2"/>
        <c:spPr>
          <a:solidFill>
            <a:schemeClr val="accent1">
              <a:lumMod val="75000"/>
            </a:schemeClr>
          </a:solidFill>
          <a:ln>
            <a:solidFill>
              <a:schemeClr val="accent1"/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</c:pivotFmt>
      <c:pivotFmt>
        <c:idx val="1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4"/>
        <c:spPr>
          <a:solidFill>
            <a:srgbClr val="C0504D"/>
          </a:solidFill>
          <a:ln>
            <a:noFill/>
          </a:ln>
          <a:effectLst/>
        </c:spPr>
        <c:marker>
          <c:symbol val="none"/>
        </c:marker>
      </c:pivotFmt>
      <c:pivotFmt>
        <c:idx val="1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Resumen!$B$65:$B$66</c:f>
              <c:strCache>
                <c:ptCount val="1"/>
                <c:pt idx="0">
                  <c:v>Excelente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solidFill>
                <a:schemeClr val="accent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cat>
            <c:strRef>
              <c:f>Resumen!$A$67:$A$70</c:f>
              <c:strCache>
                <c:ptCount val="3"/>
                <c:pt idx="0">
                  <c:v>abr</c:v>
                </c:pt>
                <c:pt idx="1">
                  <c:v>may</c:v>
                </c:pt>
                <c:pt idx="2">
                  <c:v>jun</c:v>
                </c:pt>
              </c:strCache>
            </c:strRef>
          </c:cat>
          <c:val>
            <c:numRef>
              <c:f>Resumen!$B$67:$B$70</c:f>
              <c:numCache>
                <c:formatCode>General</c:formatCode>
                <c:ptCount val="3"/>
                <c:pt idx="0">
                  <c:v>732</c:v>
                </c:pt>
                <c:pt idx="1">
                  <c:v>664</c:v>
                </c:pt>
                <c:pt idx="2">
                  <c:v>1186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7C6-4788-86F5-6A98BF64FD63}"/>
            </c:ext>
          </c:extLst>
        </c:ser>
        <c:ser>
          <c:idx val="1"/>
          <c:order val="1"/>
          <c:tx>
            <c:strRef>
              <c:f>Resumen!$C$65:$C$66</c:f>
              <c:strCache>
                <c:ptCount val="1"/>
                <c:pt idx="0">
                  <c:v>bueno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Resumen!$A$67:$A$70</c:f>
              <c:strCache>
                <c:ptCount val="3"/>
                <c:pt idx="0">
                  <c:v>abr</c:v>
                </c:pt>
                <c:pt idx="1">
                  <c:v>may</c:v>
                </c:pt>
                <c:pt idx="2">
                  <c:v>jun</c:v>
                </c:pt>
              </c:strCache>
            </c:strRef>
          </c:cat>
          <c:val>
            <c:numRef>
              <c:f>Resumen!$C$67:$C$70</c:f>
              <c:numCache>
                <c:formatCode>General</c:formatCode>
                <c:ptCount val="3"/>
                <c:pt idx="0">
                  <c:v>18</c:v>
                </c:pt>
                <c:pt idx="1">
                  <c:v>12</c:v>
                </c:pt>
                <c:pt idx="2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7C6-4788-86F5-6A98BF64FD63}"/>
            </c:ext>
          </c:extLst>
        </c:ser>
        <c:ser>
          <c:idx val="2"/>
          <c:order val="2"/>
          <c:tx>
            <c:strRef>
              <c:f>Resumen!$D$65:$D$66</c:f>
              <c:strCache>
                <c:ptCount val="1"/>
                <c:pt idx="0">
                  <c:v>regular</c:v>
                </c:pt>
              </c:strCache>
            </c:strRef>
          </c:tx>
          <c:spPr>
            <a:solidFill>
              <a:srgbClr val="C0504D"/>
            </a:solidFill>
            <a:ln>
              <a:noFill/>
            </a:ln>
            <a:effectLst/>
          </c:spPr>
          <c:invertIfNegative val="0"/>
          <c:cat>
            <c:strRef>
              <c:f>Resumen!$A$67:$A$70</c:f>
              <c:strCache>
                <c:ptCount val="3"/>
                <c:pt idx="0">
                  <c:v>abr</c:v>
                </c:pt>
                <c:pt idx="1">
                  <c:v>may</c:v>
                </c:pt>
                <c:pt idx="2">
                  <c:v>jun</c:v>
                </c:pt>
              </c:strCache>
            </c:strRef>
          </c:cat>
          <c:val>
            <c:numRef>
              <c:f>Resumen!$D$67:$D$70</c:f>
              <c:numCache>
                <c:formatCode>General</c:formatCode>
                <c:ptCount val="3"/>
                <c:pt idx="0">
                  <c:v>5</c:v>
                </c:pt>
                <c:pt idx="1">
                  <c:v>6</c:v>
                </c:pt>
                <c:pt idx="2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7C6-4788-86F5-6A98BF64FD63}"/>
            </c:ext>
          </c:extLst>
        </c:ser>
        <c:ser>
          <c:idx val="3"/>
          <c:order val="3"/>
          <c:tx>
            <c:strRef>
              <c:f>Resumen!$E$65:$E$66</c:f>
              <c:strCache>
                <c:ptCount val="1"/>
                <c:pt idx="0">
                  <c:v>malo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Resumen!$A$67:$A$70</c:f>
              <c:strCache>
                <c:ptCount val="3"/>
                <c:pt idx="0">
                  <c:v>abr</c:v>
                </c:pt>
                <c:pt idx="1">
                  <c:v>may</c:v>
                </c:pt>
                <c:pt idx="2">
                  <c:v>jun</c:v>
                </c:pt>
              </c:strCache>
            </c:strRef>
          </c:cat>
          <c:val>
            <c:numRef>
              <c:f>Resumen!$E$67:$E$70</c:f>
              <c:numCache>
                <c:formatCode>General</c:formatCode>
                <c:ptCount val="3"/>
                <c:pt idx="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7C6-4788-86F5-6A98BF64FD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74396976"/>
        <c:axId val="1737530880"/>
      </c:barChart>
      <c:catAx>
        <c:axId val="1574396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737530880"/>
        <c:crosses val="autoZero"/>
        <c:auto val="1"/>
        <c:lblAlgn val="ctr"/>
        <c:lblOffset val="100"/>
        <c:noMultiLvlLbl val="0"/>
      </c:catAx>
      <c:valAx>
        <c:axId val="17375308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57439697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[PBX.xlsx]Resumen!TablaDinámica3</c:name>
    <c:fmtId val="34"/>
  </c:pivotSource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1" i="0" u="none" strike="noStrike" kern="1200" cap="all" spc="0" baseline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¿El tiempo de la respuesta de su solicitud, fue?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0" i="0" u="none" strike="noStrike" kern="1200" spc="0" baseline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ivotFmts>
      <c:pivotFmt>
        <c:idx val="0"/>
        <c:spPr>
          <a:solidFill>
            <a:srgbClr val="C0504D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"/>
        <c:spPr>
          <a:solidFill>
            <a:schemeClr val="accent1">
              <a:lumMod val="75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>
              <a:lumMod val="75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</c:pivotFmt>
      <c:pivotFmt>
        <c:idx val="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9"/>
        <c:spPr>
          <a:solidFill>
            <a:schemeClr val="accent1">
              <a:lumMod val="75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</c:pivotFmt>
      <c:pivotFmt>
        <c:idx val="1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Resumen!$B$79:$B$80</c:f>
              <c:strCache>
                <c:ptCount val="1"/>
                <c:pt idx="0">
                  <c:v>Excelente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cat>
            <c:strRef>
              <c:f>Resumen!$A$81:$A$84</c:f>
              <c:strCache>
                <c:ptCount val="3"/>
                <c:pt idx="0">
                  <c:v>abr</c:v>
                </c:pt>
                <c:pt idx="1">
                  <c:v>may</c:v>
                </c:pt>
                <c:pt idx="2">
                  <c:v>jun</c:v>
                </c:pt>
              </c:strCache>
            </c:strRef>
          </c:cat>
          <c:val>
            <c:numRef>
              <c:f>Resumen!$B$81:$B$84</c:f>
              <c:numCache>
                <c:formatCode>General</c:formatCode>
                <c:ptCount val="3"/>
                <c:pt idx="0">
                  <c:v>727</c:v>
                </c:pt>
                <c:pt idx="1">
                  <c:v>661</c:v>
                </c:pt>
                <c:pt idx="2">
                  <c:v>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53-4409-8A01-4275680B3CDB}"/>
            </c:ext>
          </c:extLst>
        </c:ser>
        <c:ser>
          <c:idx val="1"/>
          <c:order val="1"/>
          <c:tx>
            <c:strRef>
              <c:f>Resumen!$C$79:$C$80</c:f>
              <c:strCache>
                <c:ptCount val="1"/>
                <c:pt idx="0">
                  <c:v>bueno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Resumen!$A$81:$A$84</c:f>
              <c:strCache>
                <c:ptCount val="3"/>
                <c:pt idx="0">
                  <c:v>abr</c:v>
                </c:pt>
                <c:pt idx="1">
                  <c:v>may</c:v>
                </c:pt>
                <c:pt idx="2">
                  <c:v>jun</c:v>
                </c:pt>
              </c:strCache>
            </c:strRef>
          </c:cat>
          <c:val>
            <c:numRef>
              <c:f>Resumen!$C$81:$C$84</c:f>
              <c:numCache>
                <c:formatCode>General</c:formatCode>
                <c:ptCount val="3"/>
                <c:pt idx="0">
                  <c:v>22</c:v>
                </c:pt>
                <c:pt idx="1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D53-4409-8A01-4275680B3CDB}"/>
            </c:ext>
          </c:extLst>
        </c:ser>
        <c:ser>
          <c:idx val="2"/>
          <c:order val="2"/>
          <c:tx>
            <c:strRef>
              <c:f>Resumen!$D$79:$D$80</c:f>
              <c:strCache>
                <c:ptCount val="1"/>
                <c:pt idx="0">
                  <c:v>regular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Resumen!$A$81:$A$84</c:f>
              <c:strCache>
                <c:ptCount val="3"/>
                <c:pt idx="0">
                  <c:v>abr</c:v>
                </c:pt>
                <c:pt idx="1">
                  <c:v>may</c:v>
                </c:pt>
                <c:pt idx="2">
                  <c:v>jun</c:v>
                </c:pt>
              </c:strCache>
            </c:strRef>
          </c:cat>
          <c:val>
            <c:numRef>
              <c:f>Resumen!$D$81:$D$84</c:f>
              <c:numCache>
                <c:formatCode>General</c:formatCode>
                <c:ptCount val="3"/>
                <c:pt idx="0">
                  <c:v>6</c:v>
                </c:pt>
                <c:pt idx="1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D53-4409-8A01-4275680B3CDB}"/>
            </c:ext>
          </c:extLst>
        </c:ser>
        <c:ser>
          <c:idx val="3"/>
          <c:order val="3"/>
          <c:tx>
            <c:strRef>
              <c:f>Resumen!$E$79:$E$80</c:f>
              <c:strCache>
                <c:ptCount val="1"/>
                <c:pt idx="0">
                  <c:v>malo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Resumen!$A$81:$A$84</c:f>
              <c:strCache>
                <c:ptCount val="3"/>
                <c:pt idx="0">
                  <c:v>abr</c:v>
                </c:pt>
                <c:pt idx="1">
                  <c:v>may</c:v>
                </c:pt>
                <c:pt idx="2">
                  <c:v>jun</c:v>
                </c:pt>
              </c:strCache>
            </c:strRef>
          </c:cat>
          <c:val>
            <c:numRef>
              <c:f>Resumen!$E$81:$E$84</c:f>
              <c:numCache>
                <c:formatCode>General</c:formatCode>
                <c:ptCount val="3"/>
                <c:pt idx="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D53-4409-8A01-4275680B3C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57925168"/>
        <c:axId val="177612528"/>
      </c:barChart>
      <c:catAx>
        <c:axId val="1757925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77612528"/>
        <c:crosses val="autoZero"/>
        <c:auto val="1"/>
        <c:lblAlgn val="ctr"/>
        <c:lblOffset val="100"/>
        <c:noMultiLvlLbl val="0"/>
      </c:catAx>
      <c:valAx>
        <c:axId val="1776125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757925168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[PBX.xlsx]Resumen!TablaDinámica7</c:name>
    <c:fmtId val="32"/>
  </c:pivotSource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1" i="0" u="none" strike="noStrike" kern="1200" spc="0" baseline="0">
                <a:solidFill>
                  <a:schemeClr val="bg2">
                    <a:lumMod val="50000"/>
                  </a:schemeClr>
                </a:solidFill>
                <a:effectLst/>
              </a:rPr>
              <a:t>¿La información recibida fue clara y completa?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chemeClr val="bg2">
                    <a:lumMod val="50000"/>
                  </a:schemeClr>
                </a:solidFill>
              </a:defRPr>
            </a:pPr>
            <a:endParaRPr lang="en-US">
              <a:solidFill>
                <a:schemeClr val="bg2">
                  <a:lumMod val="50000"/>
                </a:schemeClr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0" i="0" u="none" strike="noStrike" kern="1200" spc="0" baseline="0">
              <a:solidFill>
                <a:schemeClr val="bg2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ivotFmts>
      <c:pivotFmt>
        <c:idx val="0"/>
        <c:spPr>
          <a:solidFill>
            <a:srgbClr val="C0504D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>
              <a:lumMod val="75000"/>
            </a:schemeClr>
          </a:solidFill>
          <a:ln>
            <a:solidFill>
              <a:schemeClr val="accent1"/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c:spPr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>
              <a:lumMod val="75000"/>
            </a:schemeClr>
          </a:solidFill>
          <a:ln>
            <a:solidFill>
              <a:schemeClr val="accent1"/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</c:pivotFmt>
      <c:pivotFmt>
        <c:idx val="7"/>
      </c:pivotFmt>
      <c:pivotFmt>
        <c:idx val="8"/>
      </c:pivotFmt>
      <c:pivotFmt>
        <c:idx val="9"/>
      </c:pivotFmt>
      <c:pivotFmt>
        <c:idx val="10"/>
      </c:pivotFmt>
      <c:pivotFmt>
        <c:idx val="11"/>
      </c:pivotFmt>
      <c:pivotFmt>
        <c:idx val="12"/>
        <c:spPr>
          <a:solidFill>
            <a:schemeClr val="accent1">
              <a:lumMod val="75000"/>
            </a:schemeClr>
          </a:solidFill>
          <a:ln>
            <a:solidFill>
              <a:schemeClr val="accent1"/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</c:pivotFmt>
      <c:pivotFmt>
        <c:idx val="1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6"/>
        <c:spPr>
          <a:solidFill>
            <a:schemeClr val="accent1">
              <a:lumMod val="75000"/>
            </a:schemeClr>
          </a:solidFill>
          <a:ln>
            <a:solidFill>
              <a:schemeClr val="accent1"/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</c:pivotFmt>
      <c:pivotFmt>
        <c:idx val="1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Resumen!$B$90:$B$91</c:f>
              <c:strCache>
                <c:ptCount val="1"/>
                <c:pt idx="0">
                  <c:v>Excelente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solidFill>
                <a:schemeClr val="accent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0594-4026-B2D3-D93DB1EA5663}"/>
              </c:ext>
            </c:extLst>
          </c:dPt>
          <c:cat>
            <c:strRef>
              <c:f>Resumen!$A$92:$A$95</c:f>
              <c:strCache>
                <c:ptCount val="3"/>
                <c:pt idx="0">
                  <c:v>abr</c:v>
                </c:pt>
                <c:pt idx="1">
                  <c:v>may</c:v>
                </c:pt>
                <c:pt idx="2">
                  <c:v>jun</c:v>
                </c:pt>
              </c:strCache>
            </c:strRef>
          </c:cat>
          <c:val>
            <c:numRef>
              <c:f>Resumen!$B$92:$B$95</c:f>
              <c:numCache>
                <c:formatCode>General</c:formatCode>
                <c:ptCount val="3"/>
                <c:pt idx="0">
                  <c:v>734</c:v>
                </c:pt>
                <c:pt idx="1">
                  <c:v>671</c:v>
                </c:pt>
                <c:pt idx="2">
                  <c:v>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594-4026-B2D3-D93DB1EA5663}"/>
            </c:ext>
          </c:extLst>
        </c:ser>
        <c:ser>
          <c:idx val="1"/>
          <c:order val="1"/>
          <c:tx>
            <c:strRef>
              <c:f>Resumen!$C$90:$C$91</c:f>
              <c:strCache>
                <c:ptCount val="1"/>
                <c:pt idx="0">
                  <c:v>bueno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Resumen!$A$92:$A$95</c:f>
              <c:strCache>
                <c:ptCount val="3"/>
                <c:pt idx="0">
                  <c:v>abr</c:v>
                </c:pt>
                <c:pt idx="1">
                  <c:v>may</c:v>
                </c:pt>
                <c:pt idx="2">
                  <c:v>jun</c:v>
                </c:pt>
              </c:strCache>
            </c:strRef>
          </c:cat>
          <c:val>
            <c:numRef>
              <c:f>Resumen!$C$92:$C$95</c:f>
              <c:numCache>
                <c:formatCode>General</c:formatCode>
                <c:ptCount val="3"/>
                <c:pt idx="0">
                  <c:v>15</c:v>
                </c:pt>
                <c:pt idx="1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594-4026-B2D3-D93DB1EA5663}"/>
            </c:ext>
          </c:extLst>
        </c:ser>
        <c:ser>
          <c:idx val="2"/>
          <c:order val="2"/>
          <c:tx>
            <c:strRef>
              <c:f>Resumen!$D$90:$D$91</c:f>
              <c:strCache>
                <c:ptCount val="1"/>
                <c:pt idx="0">
                  <c:v>regular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Resumen!$A$92:$A$95</c:f>
              <c:strCache>
                <c:ptCount val="3"/>
                <c:pt idx="0">
                  <c:v>abr</c:v>
                </c:pt>
                <c:pt idx="1">
                  <c:v>may</c:v>
                </c:pt>
                <c:pt idx="2">
                  <c:v>jun</c:v>
                </c:pt>
              </c:strCache>
            </c:strRef>
          </c:cat>
          <c:val>
            <c:numRef>
              <c:f>Resumen!$D$92:$D$95</c:f>
              <c:numCache>
                <c:formatCode>General</c:formatCode>
                <c:ptCount val="3"/>
                <c:pt idx="0">
                  <c:v>6</c:v>
                </c:pt>
                <c:pt idx="1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594-4026-B2D3-D93DB1EA5663}"/>
            </c:ext>
          </c:extLst>
        </c:ser>
        <c:ser>
          <c:idx val="3"/>
          <c:order val="3"/>
          <c:tx>
            <c:strRef>
              <c:f>Resumen!$E$90:$E$91</c:f>
              <c:strCache>
                <c:ptCount val="1"/>
                <c:pt idx="0">
                  <c:v>malo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Resumen!$A$92:$A$95</c:f>
              <c:strCache>
                <c:ptCount val="3"/>
                <c:pt idx="0">
                  <c:v>abr</c:v>
                </c:pt>
                <c:pt idx="1">
                  <c:v>may</c:v>
                </c:pt>
                <c:pt idx="2">
                  <c:v>jun</c:v>
                </c:pt>
              </c:strCache>
            </c:strRef>
          </c:cat>
          <c:val>
            <c:numRef>
              <c:f>Resumen!$E$92:$E$95</c:f>
              <c:numCache>
                <c:formatCode>General</c:formatCode>
                <c:ptCount val="3"/>
                <c:pt idx="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594-4026-B2D3-D93DB1EA56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3695600"/>
        <c:axId val="1570346192"/>
      </c:barChart>
      <c:catAx>
        <c:axId val="1836956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570346192"/>
        <c:crosses val="autoZero"/>
        <c:auto val="1"/>
        <c:lblAlgn val="ctr"/>
        <c:lblOffset val="100"/>
        <c:noMultiLvlLbl val="0"/>
      </c:catAx>
      <c:valAx>
        <c:axId val="15703461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8369560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[Encuestas SD conslidada DIC xlsx.xlsx]Hoja1!TablaDinámica7</c:name>
    <c:fmtId val="10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 b="1"/>
              <a:t>El uso de los formularios fue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</c:pivotFmt>
      <c:pivotFmt>
        <c:idx val="1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</c:pivotFmt>
      <c:pivotFmt>
        <c:idx val="2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</c:pivotFmt>
      <c:pivotFmt>
        <c:idx val="3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</c:pivotFmt>
      <c:pivotFmt>
        <c:idx val="4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</c:pivotFmt>
      <c:pivotFmt>
        <c:idx val="5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</c:pivotFmt>
      <c:pivotFmt>
        <c:idx val="6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</c:pivotFmt>
      <c:pivotFmt>
        <c:idx val="7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</c:pivotFmt>
      <c:pivotFmt>
        <c:idx val="8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Hoja1!$B$3:$B$4</c:f>
              <c:strCache>
                <c:ptCount val="1"/>
                <c:pt idx="0">
                  <c:v>Adecuado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cat>
            <c:strRef>
              <c:f>Hoja1!$A$5:$A$8</c:f>
              <c:strCache>
                <c:ptCount val="3"/>
                <c:pt idx="0">
                  <c:v>Abril</c:v>
                </c:pt>
                <c:pt idx="1">
                  <c:v>Mayo</c:v>
                </c:pt>
                <c:pt idx="2">
                  <c:v>Junio</c:v>
                </c:pt>
              </c:strCache>
            </c:strRef>
          </c:cat>
          <c:val>
            <c:numRef>
              <c:f>Hoja1!$B$5:$B$8</c:f>
              <c:numCache>
                <c:formatCode>General</c:formatCode>
                <c:ptCount val="3"/>
                <c:pt idx="0">
                  <c:v>173</c:v>
                </c:pt>
                <c:pt idx="1">
                  <c:v>174</c:v>
                </c:pt>
                <c:pt idx="2">
                  <c:v>185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340-407B-A904-2B2930C107CE}"/>
            </c:ext>
          </c:extLst>
        </c:ser>
        <c:ser>
          <c:idx val="1"/>
          <c:order val="1"/>
          <c:tx>
            <c:strRef>
              <c:f>Hoja1!$C$3:$C$4</c:f>
              <c:strCache>
                <c:ptCount val="1"/>
                <c:pt idx="0">
                  <c:v>Complicado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cat>
            <c:strRef>
              <c:f>Hoja1!$A$5:$A$8</c:f>
              <c:strCache>
                <c:ptCount val="3"/>
                <c:pt idx="0">
                  <c:v>Abril</c:v>
                </c:pt>
                <c:pt idx="1">
                  <c:v>Mayo</c:v>
                </c:pt>
                <c:pt idx="2">
                  <c:v>Junio</c:v>
                </c:pt>
              </c:strCache>
            </c:strRef>
          </c:cat>
          <c:val>
            <c:numRef>
              <c:f>Hoja1!$C$5:$C$8</c:f>
              <c:numCache>
                <c:formatCode>General</c:formatCode>
                <c:ptCount val="3"/>
                <c:pt idx="0">
                  <c:v>43</c:v>
                </c:pt>
                <c:pt idx="1">
                  <c:v>44</c:v>
                </c:pt>
                <c:pt idx="2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340-407B-A904-2B2930C107CE}"/>
            </c:ext>
          </c:extLst>
        </c:ser>
        <c:ser>
          <c:idx val="2"/>
          <c:order val="2"/>
          <c:tx>
            <c:strRef>
              <c:f>Hoja1!$D$3:$D$4</c:f>
              <c:strCache>
                <c:ptCount val="1"/>
                <c:pt idx="0">
                  <c:v>Muy facil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cat>
            <c:strRef>
              <c:f>Hoja1!$A$5:$A$8</c:f>
              <c:strCache>
                <c:ptCount val="3"/>
                <c:pt idx="0">
                  <c:v>Abril</c:v>
                </c:pt>
                <c:pt idx="1">
                  <c:v>Mayo</c:v>
                </c:pt>
                <c:pt idx="2">
                  <c:v>Junio</c:v>
                </c:pt>
              </c:strCache>
            </c:strRef>
          </c:cat>
          <c:val>
            <c:numRef>
              <c:f>Hoja1!$D$5:$D$8</c:f>
              <c:numCache>
                <c:formatCode>General</c:formatCode>
                <c:ptCount val="3"/>
                <c:pt idx="0">
                  <c:v>62</c:v>
                </c:pt>
                <c:pt idx="1">
                  <c:v>76</c:v>
                </c:pt>
                <c:pt idx="2">
                  <c:v>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340-407B-A904-2B2930C107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63327887"/>
        <c:axId val="360883903"/>
      </c:barChart>
      <c:catAx>
        <c:axId val="3633278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360883903"/>
        <c:crosses val="autoZero"/>
        <c:auto val="1"/>
        <c:lblAlgn val="ctr"/>
        <c:lblOffset val="100"/>
        <c:noMultiLvlLbl val="0"/>
      </c:catAx>
      <c:valAx>
        <c:axId val="3608839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363327887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[Encuestas SD conslidada DIC xlsx.xlsx]Hoja1!TablaDinámica8</c:name>
    <c:fmtId val="7"/>
  </c:pivotSource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es-CO" sz="1400" b="1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es-CO" sz="1400" b="1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rPr>
              <a:t>Indique cuál fue su nivel de satisfacción con respecto a la radicación realizada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lang="es-CO" sz="1400" b="1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</c:pivotFmt>
      <c:pivotFmt>
        <c:idx val="1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</c:pivotFmt>
      <c:pivotFmt>
        <c:idx val="4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</c:pivotFmt>
      <c:pivotFmt>
        <c:idx val="5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</c:pivotFmt>
      <c:pivotFmt>
        <c:idx val="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7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</c:pivotFmt>
      <c:pivotFmt>
        <c:idx val="8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</c:pivotFmt>
      <c:pivotFmt>
        <c:idx val="9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</c:pivotFmt>
      <c:pivotFmt>
        <c:idx val="1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1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Hoja1!$B$23:$B$24</c:f>
              <c:strCache>
                <c:ptCount val="1"/>
                <c:pt idx="0">
                  <c:v>Excelente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cat>
            <c:strRef>
              <c:f>Hoja1!$A$25:$A$28</c:f>
              <c:strCache>
                <c:ptCount val="3"/>
                <c:pt idx="0">
                  <c:v>Abril</c:v>
                </c:pt>
                <c:pt idx="1">
                  <c:v>Mayo</c:v>
                </c:pt>
                <c:pt idx="2">
                  <c:v>Junio</c:v>
                </c:pt>
              </c:strCache>
            </c:strRef>
          </c:cat>
          <c:val>
            <c:numRef>
              <c:f>Hoja1!$B$25:$B$28</c:f>
              <c:numCache>
                <c:formatCode>General</c:formatCode>
                <c:ptCount val="3"/>
                <c:pt idx="0">
                  <c:v>157</c:v>
                </c:pt>
                <c:pt idx="1">
                  <c:v>191</c:v>
                </c:pt>
                <c:pt idx="2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054-499D-8BA4-72F7005F4D3A}"/>
            </c:ext>
          </c:extLst>
        </c:ser>
        <c:ser>
          <c:idx val="1"/>
          <c:order val="1"/>
          <c:tx>
            <c:strRef>
              <c:f>Hoja1!$C$23:$C$24</c:f>
              <c:strCache>
                <c:ptCount val="1"/>
                <c:pt idx="0">
                  <c:v>Bueno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cat>
            <c:strRef>
              <c:f>Hoja1!$A$25:$A$28</c:f>
              <c:strCache>
                <c:ptCount val="3"/>
                <c:pt idx="0">
                  <c:v>Abril</c:v>
                </c:pt>
                <c:pt idx="1">
                  <c:v>Mayo</c:v>
                </c:pt>
                <c:pt idx="2">
                  <c:v>Junio</c:v>
                </c:pt>
              </c:strCache>
            </c:strRef>
          </c:cat>
          <c:val>
            <c:numRef>
              <c:f>Hoja1!$C$25:$C$28</c:f>
              <c:numCache>
                <c:formatCode>General</c:formatCode>
                <c:ptCount val="3"/>
                <c:pt idx="0">
                  <c:v>88</c:v>
                </c:pt>
                <c:pt idx="1">
                  <c:v>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054-499D-8BA4-72F7005F4D3A}"/>
            </c:ext>
          </c:extLst>
        </c:ser>
        <c:ser>
          <c:idx val="2"/>
          <c:order val="2"/>
          <c:tx>
            <c:strRef>
              <c:f>Hoja1!$D$23:$D$24</c:f>
              <c:strCache>
                <c:ptCount val="1"/>
                <c:pt idx="0">
                  <c:v>Malo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Hoja1!$A$25:$A$28</c:f>
              <c:strCache>
                <c:ptCount val="3"/>
                <c:pt idx="0">
                  <c:v>Abril</c:v>
                </c:pt>
                <c:pt idx="1">
                  <c:v>Mayo</c:v>
                </c:pt>
                <c:pt idx="2">
                  <c:v>Junio</c:v>
                </c:pt>
              </c:strCache>
            </c:strRef>
          </c:cat>
          <c:val>
            <c:numRef>
              <c:f>Hoja1!$D$25:$D$28</c:f>
              <c:numCache>
                <c:formatCode>General</c:formatCode>
                <c:ptCount val="3"/>
                <c:pt idx="0">
                  <c:v>10</c:v>
                </c:pt>
                <c:pt idx="1">
                  <c:v>9</c:v>
                </c:pt>
                <c:pt idx="2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054-499D-8BA4-72F7005F4D3A}"/>
            </c:ext>
          </c:extLst>
        </c:ser>
        <c:ser>
          <c:idx val="3"/>
          <c:order val="3"/>
          <c:tx>
            <c:strRef>
              <c:f>Hoja1!$E$23:$E$24</c:f>
              <c:strCache>
                <c:ptCount val="1"/>
                <c:pt idx="0">
                  <c:v>Regular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cat>
            <c:strRef>
              <c:f>Hoja1!$A$25:$A$28</c:f>
              <c:strCache>
                <c:ptCount val="3"/>
                <c:pt idx="0">
                  <c:v>Abril</c:v>
                </c:pt>
                <c:pt idx="1">
                  <c:v>Mayo</c:v>
                </c:pt>
                <c:pt idx="2">
                  <c:v>Junio</c:v>
                </c:pt>
              </c:strCache>
            </c:strRef>
          </c:cat>
          <c:val>
            <c:numRef>
              <c:f>Hoja1!$E$25:$E$28</c:f>
              <c:numCache>
                <c:formatCode>General</c:formatCode>
                <c:ptCount val="3"/>
                <c:pt idx="0">
                  <c:v>15</c:v>
                </c:pt>
                <c:pt idx="1">
                  <c:v>19</c:v>
                </c:pt>
                <c:pt idx="2">
                  <c:v>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054-499D-8BA4-72F7005F4D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0274255"/>
        <c:axId val="360877455"/>
      </c:barChart>
      <c:catAx>
        <c:axId val="2302742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360877455"/>
        <c:crosses val="autoZero"/>
        <c:auto val="1"/>
        <c:lblAlgn val="ctr"/>
        <c:lblOffset val="100"/>
        <c:noMultiLvlLbl val="0"/>
      </c:catAx>
      <c:valAx>
        <c:axId val="36087745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lang="en-US" sz="10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230274255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lang="en-US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lang="en-US" sz="1000" b="0" i="0" u="none" strike="noStrike" kern="1200" baseline="0">
          <a:solidFill>
            <a:schemeClr val="tx1"/>
          </a:solidFill>
          <a:latin typeface="+mn-lt"/>
          <a:ea typeface="+mn-ea"/>
          <a:cs typeface="+mn-cs"/>
        </a:defRPr>
      </a:pPr>
      <a:endParaRPr lang="es-CO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8B5B0E-DF2B-4CEA-8D75-30EE054A41AB}" type="datetimeFigureOut">
              <a:rPr lang="es-CO" smtClean="0"/>
              <a:t>10/07/2024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DA3AC5-8F7B-4EE6-8069-BA91C6FD976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49809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DA3AC5-8F7B-4EE6-8069-BA91C6FD976F}" type="slidenum">
              <a:rPr lang="es-CO" smtClean="0"/>
              <a:t>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025652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DA3AC5-8F7B-4EE6-8069-BA91C6FD976F}" type="slidenum">
              <a:rPr lang="es-CO" smtClean="0"/>
              <a:t>2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06876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DA3AC5-8F7B-4EE6-8069-BA91C6FD976F}" type="slidenum">
              <a:rPr lang="es-CO" smtClean="0"/>
              <a:t>3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709399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DA3AC5-8F7B-4EE6-8069-BA91C6FD976F}" type="slidenum">
              <a:rPr lang="es-CO" smtClean="0"/>
              <a:t>8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025652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8" descr="Imagen que contiene edificio, exterior, calle, azul&#10;&#10;Descripción generada automáticamente">
            <a:extLst>
              <a:ext uri="{FF2B5EF4-FFF2-40B4-BE49-F238E27FC236}">
                <a16:creationId xmlns:a16="http://schemas.microsoft.com/office/drawing/2014/main" id="{3461BE07-C835-6EBA-D5BA-8F5D425E642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ítulo 1">
            <a:extLst>
              <a:ext uri="{FF2B5EF4-FFF2-40B4-BE49-F238E27FC236}">
                <a16:creationId xmlns:a16="http://schemas.microsoft.com/office/drawing/2014/main" id="{B76789AF-9C5B-65C7-F71E-567243226FC7}"/>
              </a:ext>
            </a:extLst>
          </p:cNvPr>
          <p:cNvSpPr txBox="1">
            <a:spLocks/>
          </p:cNvSpPr>
          <p:nvPr userDrawn="1"/>
        </p:nvSpPr>
        <p:spPr bwMode="auto">
          <a:xfrm>
            <a:off x="3997325" y="3290888"/>
            <a:ext cx="4298950" cy="45085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80000"/>
              </a:lnSpc>
              <a:defRPr/>
            </a:pPr>
            <a:r>
              <a:rPr lang="es-ES_tradnl" altLang="es-CO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PQRSDF- 2024</a:t>
            </a:r>
            <a:endParaRPr lang="es-ES" altLang="es-CO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3997325" y="1321723"/>
            <a:ext cx="4298950" cy="1792453"/>
          </a:xfrm>
        </p:spPr>
        <p:txBody>
          <a:bodyPr/>
          <a:lstStyle>
            <a:lvl1pPr>
              <a:lnSpc>
                <a:spcPct val="80000"/>
              </a:lnSpc>
              <a:defRPr sz="4400" b="1">
                <a:solidFill>
                  <a:srgbClr val="FFFFFF"/>
                </a:solidFill>
              </a:defRPr>
            </a:lvl1pPr>
          </a:lstStyle>
          <a:p>
            <a:r>
              <a:rPr lang="es-ES_tradnl" dirty="0"/>
              <a:t>INFORME SEGUNDO</a:t>
            </a:r>
            <a:br>
              <a:rPr lang="es-ES_tradnl" dirty="0"/>
            </a:br>
            <a:r>
              <a:rPr lang="es-ES_tradnl" dirty="0"/>
              <a:t>TRIMESTRE </a:t>
            </a:r>
            <a:endParaRPr lang="es-ES" dirty="0"/>
          </a:p>
        </p:txBody>
      </p:sp>
      <p:sp>
        <p:nvSpPr>
          <p:cNvPr id="5" name="Marcador de fecha 3">
            <a:extLst>
              <a:ext uri="{FF2B5EF4-FFF2-40B4-BE49-F238E27FC236}">
                <a16:creationId xmlns:a16="http://schemas.microsoft.com/office/drawing/2014/main" id="{CBFC5F97-37BE-36B6-C512-FC1219C66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1517A75C-34CD-4F92-83C5-A6CACB654DDD}" type="datetimeFigureOut">
              <a:rPr lang="es-ES" altLang="es-CO"/>
              <a:pPr>
                <a:defRPr/>
              </a:pPr>
              <a:t>10/07/2024</a:t>
            </a:fld>
            <a:endParaRPr lang="es-ES" altLang="es-CO"/>
          </a:p>
        </p:txBody>
      </p:sp>
      <p:sp>
        <p:nvSpPr>
          <p:cNvPr id="6" name="Marcador de pie de página 4">
            <a:extLst>
              <a:ext uri="{FF2B5EF4-FFF2-40B4-BE49-F238E27FC236}">
                <a16:creationId xmlns:a16="http://schemas.microsoft.com/office/drawing/2014/main" id="{2D050FE2-0229-BF0C-98BA-D16DC869B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5">
            <a:extLst>
              <a:ext uri="{FF2B5EF4-FFF2-40B4-BE49-F238E27FC236}">
                <a16:creationId xmlns:a16="http://schemas.microsoft.com/office/drawing/2014/main" id="{82773B36-45D5-BD1D-0842-5A16093B1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77A7C73-AC71-42FD-AECD-0F9D76EECDBB}" type="slidenum">
              <a:rPr lang="es-ES" altLang="es-CO"/>
              <a:pPr>
                <a:defRPr/>
              </a:pPr>
              <a:t>‹Nº›</a:t>
            </a:fld>
            <a:endParaRPr lang="es-ES" altLang="es-CO"/>
          </a:p>
        </p:txBody>
      </p:sp>
    </p:spTree>
    <p:extLst>
      <p:ext uri="{BB962C8B-B14F-4D97-AF65-F5344CB8AC3E}">
        <p14:creationId xmlns:p14="http://schemas.microsoft.com/office/powerpoint/2010/main" val="3669804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5678372-3A3B-BF75-6079-DD376DDD7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F2E74-10FD-40E0-9514-85D577F4C15B}" type="datetimeFigureOut">
              <a:rPr lang="es-ES" altLang="es-CO"/>
              <a:pPr>
                <a:defRPr/>
              </a:pPr>
              <a:t>10/07/2024</a:t>
            </a:fld>
            <a:endParaRPr lang="es-ES" alt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1464CDE-D30B-F9E3-787C-94C3C2BC8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3B79B8F-9BDD-3887-71DD-017A474CA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4F7557-016C-4345-901A-1119B9C37F03}" type="slidenum">
              <a:rPr lang="es-ES" altLang="es-CO"/>
              <a:pPr>
                <a:defRPr/>
              </a:pPr>
              <a:t>‹Nº›</a:t>
            </a:fld>
            <a:endParaRPr lang="es-ES" altLang="es-CO"/>
          </a:p>
        </p:txBody>
      </p:sp>
    </p:spTree>
    <p:extLst>
      <p:ext uri="{BB962C8B-B14F-4D97-AF65-F5344CB8AC3E}">
        <p14:creationId xmlns:p14="http://schemas.microsoft.com/office/powerpoint/2010/main" val="3152640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A221EEA-111B-CB93-3C51-AE506F8E8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FDA40D-8C5E-4C44-B47E-F29D597B5C47}" type="datetimeFigureOut">
              <a:rPr lang="es-ES" altLang="es-CO"/>
              <a:pPr>
                <a:defRPr/>
              </a:pPr>
              <a:t>10/07/2024</a:t>
            </a:fld>
            <a:endParaRPr lang="es-ES" alt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D45EE1E-B85F-81B4-9477-E61A6A0D8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0DCF4EF-6004-894D-3695-730328AAA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297338-3A36-4E14-93C4-D97AA34552F0}" type="slidenum">
              <a:rPr lang="es-ES" altLang="es-CO"/>
              <a:pPr>
                <a:defRPr/>
              </a:pPr>
              <a:t>‹Nº›</a:t>
            </a:fld>
            <a:endParaRPr lang="es-ES" altLang="es-CO"/>
          </a:p>
        </p:txBody>
      </p:sp>
    </p:spTree>
    <p:extLst>
      <p:ext uri="{BB962C8B-B14F-4D97-AF65-F5344CB8AC3E}">
        <p14:creationId xmlns:p14="http://schemas.microsoft.com/office/powerpoint/2010/main" val="2376214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8" descr="Imagen que contiene Texto&#10;&#10;Descripción generada automáticamente">
            <a:extLst>
              <a:ext uri="{FF2B5EF4-FFF2-40B4-BE49-F238E27FC236}">
                <a16:creationId xmlns:a16="http://schemas.microsoft.com/office/drawing/2014/main" id="{79E169A5-538D-1A5F-BD92-09F6B569EA1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>
                <a:solidFill>
                  <a:srgbClr val="FFFFFF"/>
                </a:solidFill>
              </a:defRPr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1677697"/>
            <a:ext cx="7772400" cy="1627478"/>
          </a:xfrm>
        </p:spPr>
        <p:txBody>
          <a:bodyPr anchor="b"/>
          <a:lstStyle>
            <a:lvl1pPr marL="0" indent="0">
              <a:buNone/>
              <a:defRPr sz="12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dirty="0"/>
              <a:t>Haga clic para modificar el estilo de texto del patrón</a:t>
            </a:r>
          </a:p>
        </p:txBody>
      </p:sp>
      <p:sp>
        <p:nvSpPr>
          <p:cNvPr id="5" name="Marcador de fecha 3">
            <a:extLst>
              <a:ext uri="{FF2B5EF4-FFF2-40B4-BE49-F238E27FC236}">
                <a16:creationId xmlns:a16="http://schemas.microsoft.com/office/drawing/2014/main" id="{6281B16E-13DF-77CF-10E6-58296828F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64B1E31-E910-4261-8F30-BA75E8B02E44}" type="datetimeFigureOut">
              <a:rPr lang="es-ES" altLang="es-CO"/>
              <a:pPr>
                <a:defRPr/>
              </a:pPr>
              <a:t>10/07/2024</a:t>
            </a:fld>
            <a:endParaRPr lang="es-ES" altLang="es-CO"/>
          </a:p>
        </p:txBody>
      </p:sp>
      <p:sp>
        <p:nvSpPr>
          <p:cNvPr id="6" name="Marcador de pie de página 4">
            <a:extLst>
              <a:ext uri="{FF2B5EF4-FFF2-40B4-BE49-F238E27FC236}">
                <a16:creationId xmlns:a16="http://schemas.microsoft.com/office/drawing/2014/main" id="{1FBB30D2-062B-A216-3F47-C5F2224E1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5">
            <a:extLst>
              <a:ext uri="{FF2B5EF4-FFF2-40B4-BE49-F238E27FC236}">
                <a16:creationId xmlns:a16="http://schemas.microsoft.com/office/drawing/2014/main" id="{83E9D542-490B-1576-57F4-DA86170D1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715A214-578B-4C4D-A946-CD6A4575DB8C}" type="slidenum">
              <a:rPr lang="es-ES" altLang="es-CO"/>
              <a:pPr>
                <a:defRPr/>
              </a:pPr>
              <a:t>‹Nº›</a:t>
            </a:fld>
            <a:endParaRPr lang="es-ES" altLang="es-CO"/>
          </a:p>
        </p:txBody>
      </p:sp>
    </p:spTree>
    <p:extLst>
      <p:ext uri="{BB962C8B-B14F-4D97-AF65-F5344CB8AC3E}">
        <p14:creationId xmlns:p14="http://schemas.microsoft.com/office/powerpoint/2010/main" val="1752537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8" descr="Imagen que contiene avión, tren&#10;&#10;Descripción generada automáticamente">
            <a:extLst>
              <a:ext uri="{FF2B5EF4-FFF2-40B4-BE49-F238E27FC236}">
                <a16:creationId xmlns:a16="http://schemas.microsoft.com/office/drawing/2014/main" id="{A012AAE3-17FC-2FD6-D5F6-71627DF4A56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 b="1">
                <a:solidFill>
                  <a:srgbClr val="FFFFFF"/>
                </a:solidFill>
              </a:defRPr>
            </a:lvl1pPr>
          </a:lstStyle>
          <a:p>
            <a:r>
              <a:rPr lang="es-ES_tradnl" dirty="0"/>
              <a:t>Clic para editar título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2283967"/>
            <a:ext cx="4038600" cy="2310656"/>
          </a:xfrm>
        </p:spPr>
        <p:txBody>
          <a:bodyPr/>
          <a:lstStyle>
            <a:lvl1pPr>
              <a:defRPr sz="1600">
                <a:solidFill>
                  <a:srgbClr val="FFFFFF"/>
                </a:solidFill>
              </a:defRPr>
            </a:lvl1pPr>
            <a:lvl2pPr>
              <a:defRPr sz="1400">
                <a:solidFill>
                  <a:srgbClr val="FFFFFF"/>
                </a:solidFill>
              </a:defRPr>
            </a:lvl2pPr>
            <a:lvl3pPr>
              <a:defRPr sz="1200">
                <a:solidFill>
                  <a:srgbClr val="FFFFFF"/>
                </a:solidFill>
              </a:defRPr>
            </a:lvl3pPr>
            <a:lvl4pPr>
              <a:defRPr sz="1100">
                <a:solidFill>
                  <a:srgbClr val="FFFFFF"/>
                </a:solidFill>
              </a:defRPr>
            </a:lvl4pPr>
            <a:lvl5pPr>
              <a:defRPr sz="1100">
                <a:solidFill>
                  <a:srgbClr val="FFFFFF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dirty="0"/>
              <a:t>Haga clic para modificar el estilo de texto del patrón</a:t>
            </a:r>
          </a:p>
          <a:p>
            <a:pPr lvl="1"/>
            <a:r>
              <a:rPr lang="es-ES_tradnl" dirty="0"/>
              <a:t>Segundo nivel</a:t>
            </a:r>
          </a:p>
          <a:p>
            <a:pPr lvl="2"/>
            <a:r>
              <a:rPr lang="es-ES_tradnl" dirty="0"/>
              <a:t>Tercer nivel</a:t>
            </a:r>
          </a:p>
          <a:p>
            <a:pPr lvl="3"/>
            <a:r>
              <a:rPr lang="es-ES_tradnl" dirty="0"/>
              <a:t>Cuarto nivel</a:t>
            </a:r>
          </a:p>
          <a:p>
            <a:pPr lvl="4"/>
            <a:r>
              <a:rPr lang="es-ES_tradnl" dirty="0"/>
              <a:t>Quinto nivel</a:t>
            </a:r>
            <a:endParaRPr lang="es-ES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2283967"/>
            <a:ext cx="4038600" cy="2310656"/>
          </a:xfrm>
        </p:spPr>
        <p:txBody>
          <a:bodyPr/>
          <a:lstStyle>
            <a:lvl1pPr>
              <a:defRPr sz="1600">
                <a:solidFill>
                  <a:srgbClr val="FFFFFF"/>
                </a:solidFill>
              </a:defRPr>
            </a:lvl1pPr>
            <a:lvl2pPr>
              <a:defRPr sz="1400">
                <a:solidFill>
                  <a:srgbClr val="FFFFFF"/>
                </a:solidFill>
              </a:defRPr>
            </a:lvl2pPr>
            <a:lvl3pPr>
              <a:defRPr sz="1200">
                <a:solidFill>
                  <a:srgbClr val="FFFFFF"/>
                </a:solidFill>
              </a:defRPr>
            </a:lvl3pPr>
            <a:lvl4pPr>
              <a:defRPr sz="1100">
                <a:solidFill>
                  <a:srgbClr val="FFFFFF"/>
                </a:solidFill>
              </a:defRPr>
            </a:lvl4pPr>
            <a:lvl5pPr>
              <a:defRPr sz="1100">
                <a:solidFill>
                  <a:srgbClr val="FFFFFF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6" name="Marcador de fecha 3">
            <a:extLst>
              <a:ext uri="{FF2B5EF4-FFF2-40B4-BE49-F238E27FC236}">
                <a16:creationId xmlns:a16="http://schemas.microsoft.com/office/drawing/2014/main" id="{59F37894-198F-50D0-04FF-5169E4A90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7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1A8628E-4CD7-48A1-A20C-8B087F1877DF}" type="datetimeFigureOut">
              <a:rPr lang="es-ES" altLang="es-CO"/>
              <a:pPr>
                <a:defRPr/>
              </a:pPr>
              <a:t>10/07/2024</a:t>
            </a:fld>
            <a:endParaRPr lang="es-ES" altLang="es-CO"/>
          </a:p>
        </p:txBody>
      </p:sp>
      <p:sp>
        <p:nvSpPr>
          <p:cNvPr id="7" name="Marcador de pie de página 4">
            <a:extLst>
              <a:ext uri="{FF2B5EF4-FFF2-40B4-BE49-F238E27FC236}">
                <a16:creationId xmlns:a16="http://schemas.microsoft.com/office/drawing/2014/main" id="{163BED0D-B999-A012-4EAD-EA9FC2A1A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7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Marcador de número de diapositiva 5">
            <a:extLst>
              <a:ext uri="{FF2B5EF4-FFF2-40B4-BE49-F238E27FC236}">
                <a16:creationId xmlns:a16="http://schemas.microsoft.com/office/drawing/2014/main" id="{3C6DF3A3-F6D3-CA2A-A2F2-311F32F2F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7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037F276-8216-4F84-9736-57782F5943F7}" type="slidenum">
              <a:rPr lang="es-ES" altLang="es-CO"/>
              <a:pPr>
                <a:defRPr/>
              </a:pPr>
              <a:t>‹Nº›</a:t>
            </a:fld>
            <a:endParaRPr lang="es-ES" altLang="es-CO"/>
          </a:p>
        </p:txBody>
      </p:sp>
    </p:spTree>
    <p:extLst>
      <p:ext uri="{BB962C8B-B14F-4D97-AF65-F5344CB8AC3E}">
        <p14:creationId xmlns:p14="http://schemas.microsoft.com/office/powerpoint/2010/main" val="150424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2179753"/>
            <a:ext cx="4040188" cy="479822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dirty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716830"/>
            <a:ext cx="4040188" cy="1877792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8" y="2179753"/>
            <a:ext cx="4041775" cy="479822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8" y="2716830"/>
            <a:ext cx="4041775" cy="1877792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7" name="Marcador de fecha 3">
            <a:extLst>
              <a:ext uri="{FF2B5EF4-FFF2-40B4-BE49-F238E27FC236}">
                <a16:creationId xmlns:a16="http://schemas.microsoft.com/office/drawing/2014/main" id="{77D8B946-B160-7560-EF88-DB47EA1C7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15567-1A23-4AE5-BEC5-012BD4714481}" type="datetimeFigureOut">
              <a:rPr lang="es-ES" altLang="es-CO"/>
              <a:pPr>
                <a:defRPr/>
              </a:pPr>
              <a:t>10/07/2024</a:t>
            </a:fld>
            <a:endParaRPr lang="es-ES" altLang="es-CO"/>
          </a:p>
        </p:txBody>
      </p:sp>
      <p:sp>
        <p:nvSpPr>
          <p:cNvPr id="8" name="Marcador de pie de página 4">
            <a:extLst>
              <a:ext uri="{FF2B5EF4-FFF2-40B4-BE49-F238E27FC236}">
                <a16:creationId xmlns:a16="http://schemas.microsoft.com/office/drawing/2014/main" id="{30E25732-F124-22AB-268E-E3EEF2D96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Marcador de número de diapositiva 5">
            <a:extLst>
              <a:ext uri="{FF2B5EF4-FFF2-40B4-BE49-F238E27FC236}">
                <a16:creationId xmlns:a16="http://schemas.microsoft.com/office/drawing/2014/main" id="{B88692F2-B16A-E23A-FD84-C936AB8C1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DFE13-3990-407E-8DD4-26909B4DC023}" type="slidenum">
              <a:rPr lang="es-ES" altLang="es-CO"/>
              <a:pPr>
                <a:defRPr/>
              </a:pPr>
              <a:t>‹Nº›</a:t>
            </a:fld>
            <a:endParaRPr lang="es-ES" altLang="es-CO"/>
          </a:p>
        </p:txBody>
      </p:sp>
    </p:spTree>
    <p:extLst>
      <p:ext uri="{BB962C8B-B14F-4D97-AF65-F5344CB8AC3E}">
        <p14:creationId xmlns:p14="http://schemas.microsoft.com/office/powerpoint/2010/main" val="3911510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s-ES_tradnl" dirty="0"/>
              <a:t>Clic para editar título</a:t>
            </a:r>
            <a:endParaRPr lang="es-ES" dirty="0"/>
          </a:p>
        </p:txBody>
      </p:sp>
      <p:sp>
        <p:nvSpPr>
          <p:cNvPr id="3" name="Marcador de fecha 3">
            <a:extLst>
              <a:ext uri="{FF2B5EF4-FFF2-40B4-BE49-F238E27FC236}">
                <a16:creationId xmlns:a16="http://schemas.microsoft.com/office/drawing/2014/main" id="{89D23C9C-86CD-D7D2-2E23-CBE1608BE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19B56D-9137-443F-9F76-237A8DE5EAC5}" type="datetimeFigureOut">
              <a:rPr lang="es-ES" altLang="es-CO"/>
              <a:pPr>
                <a:defRPr/>
              </a:pPr>
              <a:t>10/07/2024</a:t>
            </a:fld>
            <a:endParaRPr lang="es-ES" altLang="es-CO"/>
          </a:p>
        </p:txBody>
      </p:sp>
      <p:sp>
        <p:nvSpPr>
          <p:cNvPr id="4" name="Marcador de pie de página 4">
            <a:extLst>
              <a:ext uri="{FF2B5EF4-FFF2-40B4-BE49-F238E27FC236}">
                <a16:creationId xmlns:a16="http://schemas.microsoft.com/office/drawing/2014/main" id="{A9C96A66-A5D0-F45A-9A7B-ECA22DD68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Marcador de número de diapositiva 5">
            <a:extLst>
              <a:ext uri="{FF2B5EF4-FFF2-40B4-BE49-F238E27FC236}">
                <a16:creationId xmlns:a16="http://schemas.microsoft.com/office/drawing/2014/main" id="{204C9172-B903-8DA8-EA3D-007C9E650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F207A-6A46-4F53-BBBF-44DF926D7DD8}" type="slidenum">
              <a:rPr lang="es-ES" altLang="es-CO"/>
              <a:pPr>
                <a:defRPr/>
              </a:pPr>
              <a:t>‹Nº›</a:t>
            </a:fld>
            <a:endParaRPr lang="es-ES" altLang="es-CO"/>
          </a:p>
        </p:txBody>
      </p:sp>
    </p:spTree>
    <p:extLst>
      <p:ext uri="{BB962C8B-B14F-4D97-AF65-F5344CB8AC3E}">
        <p14:creationId xmlns:p14="http://schemas.microsoft.com/office/powerpoint/2010/main" val="355687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8" descr="Imagen que contiene edificio, exterior, firmar, calle&#10;&#10;Descripción generada automáticamente">
            <a:extLst>
              <a:ext uri="{FF2B5EF4-FFF2-40B4-BE49-F238E27FC236}">
                <a16:creationId xmlns:a16="http://schemas.microsoft.com/office/drawing/2014/main" id="{277AEE1C-1DC4-212D-6B48-DCEED6872D1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81972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8" descr="Imagen que contiene Texto&#10;&#10;Descripción generada automáticamente">
            <a:extLst>
              <a:ext uri="{FF2B5EF4-FFF2-40B4-BE49-F238E27FC236}">
                <a16:creationId xmlns:a16="http://schemas.microsoft.com/office/drawing/2014/main" id="{2B24AB70-C436-2389-3694-D55A285445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6" y="1690061"/>
            <a:ext cx="3008313" cy="871538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s-ES_tradnl" dirty="0"/>
              <a:t>Clic para editar título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3" y="1473865"/>
            <a:ext cx="5111750" cy="3120759"/>
          </a:xfrm>
        </p:spPr>
        <p:txBody>
          <a:bodyPr/>
          <a:lstStyle>
            <a:lvl1pPr>
              <a:defRPr sz="1600">
                <a:solidFill>
                  <a:srgbClr val="FFFFFF"/>
                </a:solidFill>
              </a:defRPr>
            </a:lvl1pPr>
            <a:lvl2pPr>
              <a:defRPr sz="1400">
                <a:solidFill>
                  <a:srgbClr val="FFFFFF"/>
                </a:solidFill>
              </a:defRPr>
            </a:lvl2pPr>
            <a:lvl3pPr>
              <a:defRPr sz="1200">
                <a:solidFill>
                  <a:srgbClr val="FFFFFF"/>
                </a:solidFill>
              </a:defRPr>
            </a:lvl3pPr>
            <a:lvl4pPr>
              <a:defRPr sz="1100">
                <a:solidFill>
                  <a:srgbClr val="FFFFFF"/>
                </a:solidFill>
              </a:defRPr>
            </a:lvl4pPr>
            <a:lvl5pPr>
              <a:defRPr sz="1100">
                <a:solidFill>
                  <a:srgbClr val="FFFFFF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6" y="2722991"/>
            <a:ext cx="3008313" cy="1871633"/>
          </a:xfrm>
        </p:spPr>
        <p:txBody>
          <a:bodyPr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dirty="0"/>
              <a:t>Haga clic para modificar el estilo de texto del patrón</a:t>
            </a:r>
          </a:p>
        </p:txBody>
      </p:sp>
      <p:sp>
        <p:nvSpPr>
          <p:cNvPr id="6" name="Marcador de fecha 3">
            <a:extLst>
              <a:ext uri="{FF2B5EF4-FFF2-40B4-BE49-F238E27FC236}">
                <a16:creationId xmlns:a16="http://schemas.microsoft.com/office/drawing/2014/main" id="{095A8C35-BD27-AA1B-6953-386A1C4F8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6F139F9-3761-42BA-94DB-728AA29EB0D1}" type="datetimeFigureOut">
              <a:rPr lang="es-ES" altLang="es-CO"/>
              <a:pPr>
                <a:defRPr/>
              </a:pPr>
              <a:t>10/07/2024</a:t>
            </a:fld>
            <a:endParaRPr lang="es-ES" altLang="es-CO"/>
          </a:p>
        </p:txBody>
      </p:sp>
      <p:sp>
        <p:nvSpPr>
          <p:cNvPr id="7" name="Marcador de pie de página 4">
            <a:extLst>
              <a:ext uri="{FF2B5EF4-FFF2-40B4-BE49-F238E27FC236}">
                <a16:creationId xmlns:a16="http://schemas.microsoft.com/office/drawing/2014/main" id="{41D3042B-D26F-B221-5670-72667A99F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Marcador de número de diapositiva 5">
            <a:extLst>
              <a:ext uri="{FF2B5EF4-FFF2-40B4-BE49-F238E27FC236}">
                <a16:creationId xmlns:a16="http://schemas.microsoft.com/office/drawing/2014/main" id="{A1A3EF9F-59EA-420E-BE40-757817477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13895A5-FA11-4F1D-B55E-08AFB57301FA}" type="slidenum">
              <a:rPr lang="es-ES" altLang="es-CO"/>
              <a:pPr>
                <a:defRPr/>
              </a:pPr>
              <a:t>‹Nº›</a:t>
            </a:fld>
            <a:endParaRPr lang="es-ES" altLang="es-CO"/>
          </a:p>
        </p:txBody>
      </p:sp>
    </p:spTree>
    <p:extLst>
      <p:ext uri="{BB962C8B-B14F-4D97-AF65-F5344CB8AC3E}">
        <p14:creationId xmlns:p14="http://schemas.microsoft.com/office/powerpoint/2010/main" val="1520597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dirty="0"/>
              <a:t>Clic para editar título</a:t>
            </a:r>
            <a:endParaRPr lang="es-ES" dirty="0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1675899"/>
            <a:ext cx="5486400" cy="186978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29827" y="4025504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dirty="0"/>
              <a:t>Haga clic para modificar el estilo de texto del patrón</a:t>
            </a:r>
          </a:p>
        </p:txBody>
      </p:sp>
      <p:sp>
        <p:nvSpPr>
          <p:cNvPr id="5" name="Marcador de fecha 3">
            <a:extLst>
              <a:ext uri="{FF2B5EF4-FFF2-40B4-BE49-F238E27FC236}">
                <a16:creationId xmlns:a16="http://schemas.microsoft.com/office/drawing/2014/main" id="{5135143D-2EF1-9724-BE52-202019913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DB5DFE-C110-4228-AD3D-CBAB6A97DD43}" type="datetimeFigureOut">
              <a:rPr lang="es-ES" altLang="es-CO"/>
              <a:pPr>
                <a:defRPr/>
              </a:pPr>
              <a:t>10/07/2024</a:t>
            </a:fld>
            <a:endParaRPr lang="es-ES" altLang="es-CO"/>
          </a:p>
        </p:txBody>
      </p:sp>
      <p:sp>
        <p:nvSpPr>
          <p:cNvPr id="6" name="Marcador de pie de página 4">
            <a:extLst>
              <a:ext uri="{FF2B5EF4-FFF2-40B4-BE49-F238E27FC236}">
                <a16:creationId xmlns:a16="http://schemas.microsoft.com/office/drawing/2014/main" id="{069F7882-1275-0EC3-FEA3-E62B593E6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5">
            <a:extLst>
              <a:ext uri="{FF2B5EF4-FFF2-40B4-BE49-F238E27FC236}">
                <a16:creationId xmlns:a16="http://schemas.microsoft.com/office/drawing/2014/main" id="{30C3627A-40B6-01ED-8AB6-0D7D8FF08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7EF9F-85D5-496E-8E8F-2C87F443A06D}" type="slidenum">
              <a:rPr lang="es-ES" altLang="es-CO"/>
              <a:pPr>
                <a:defRPr/>
              </a:pPr>
              <a:t>‹Nº›</a:t>
            </a:fld>
            <a:endParaRPr lang="es-ES" altLang="es-CO"/>
          </a:p>
        </p:txBody>
      </p:sp>
    </p:spTree>
    <p:extLst>
      <p:ext uri="{BB962C8B-B14F-4D97-AF65-F5344CB8AC3E}">
        <p14:creationId xmlns:p14="http://schemas.microsoft.com/office/powerpoint/2010/main" val="402117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n 7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61115090-7C78-A1A1-6A4B-C561843EB43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Marcador de título 1">
            <a:extLst>
              <a:ext uri="{FF2B5EF4-FFF2-40B4-BE49-F238E27FC236}">
                <a16:creationId xmlns:a16="http://schemas.microsoft.com/office/drawing/2014/main" id="{14F0E8B1-10E0-2E51-44BB-AE2B08AAAB8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262188" y="1225550"/>
            <a:ext cx="6424612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altLang="es-CO"/>
              <a:t>Clic para editar título</a:t>
            </a:r>
            <a:endParaRPr lang="es-ES" altLang="es-CO"/>
          </a:p>
        </p:txBody>
      </p:sp>
      <p:sp>
        <p:nvSpPr>
          <p:cNvPr id="1028" name="Marcador de texto 2">
            <a:extLst>
              <a:ext uri="{FF2B5EF4-FFF2-40B4-BE49-F238E27FC236}">
                <a16:creationId xmlns:a16="http://schemas.microsoft.com/office/drawing/2014/main" id="{1FAD863B-45B7-7CFE-A8A4-79102E22591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2195513"/>
            <a:ext cx="8229600" cy="2398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altLang="es-CO"/>
              <a:t>Haga clic para modificar el estilo de texto del patrón</a:t>
            </a:r>
          </a:p>
          <a:p>
            <a:pPr lvl="1"/>
            <a:r>
              <a:rPr lang="es-ES_tradnl" altLang="es-CO"/>
              <a:t>Segundo nivel</a:t>
            </a:r>
          </a:p>
          <a:p>
            <a:pPr lvl="2"/>
            <a:r>
              <a:rPr lang="es-ES_tradnl" altLang="es-CO"/>
              <a:t>Tercer nivel</a:t>
            </a:r>
          </a:p>
          <a:p>
            <a:pPr lvl="3"/>
            <a:r>
              <a:rPr lang="es-ES_tradnl" altLang="es-CO"/>
              <a:t>Cuarto nivel</a:t>
            </a:r>
          </a:p>
          <a:p>
            <a:pPr lvl="4"/>
            <a:r>
              <a:rPr lang="es-ES_tradnl" altLang="es-CO"/>
              <a:t>Quinto nivel</a:t>
            </a:r>
            <a:endParaRPr lang="es-ES" alt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61D8D66-DAC5-6995-7C59-3F2605D603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000" smtClean="0">
                <a:solidFill>
                  <a:srgbClr val="898989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02D1A48-CADC-45AE-A330-7CFEEF1B9CA9}" type="datetimeFigureOut">
              <a:rPr lang="es-ES" altLang="es-CO"/>
              <a:pPr>
                <a:defRPr/>
              </a:pPr>
              <a:t>10/07/2024</a:t>
            </a:fld>
            <a:endParaRPr lang="es-ES" alt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F36C39F-5DA0-0981-FB0F-0C2EB5E625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05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F15BEDE-C697-389F-8ACA-D015605C8E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solidFill>
                  <a:srgbClr val="898989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3B24AA0C-093A-4904-980E-480894EEDE3D}" type="slidenum">
              <a:rPr lang="es-ES" altLang="es-CO"/>
              <a:pPr>
                <a:defRPr/>
              </a:pPr>
              <a:t>‹Nº›</a:t>
            </a:fld>
            <a:endParaRPr lang="es-ES" alt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9" r:id="rId2"/>
    <p:sldLayoutId id="2147483685" r:id="rId3"/>
    <p:sldLayoutId id="2147483686" r:id="rId4"/>
    <p:sldLayoutId id="2147483680" r:id="rId5"/>
    <p:sldLayoutId id="2147483681" r:id="rId6"/>
    <p:sldLayoutId id="2147483687" r:id="rId7"/>
    <p:sldLayoutId id="2147483688" r:id="rId8"/>
    <p:sldLayoutId id="2147483682" r:id="rId9"/>
    <p:sldLayoutId id="2147483683" r:id="rId10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/>
          <a:ea typeface="MS PGothic" panose="020B0600070205080204" pitchFamily="34" charset="-128"/>
          <a:cs typeface="Arial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panose="020B0604020202020204" pitchFamily="34" charset="0"/>
          <a:ea typeface="MS PGothic" panose="020B0600070205080204" pitchFamily="34" charset="-128"/>
          <a:cs typeface="Arial" panose="020B060402020202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panose="020B0604020202020204" pitchFamily="34" charset="0"/>
          <a:ea typeface="MS PGothic" panose="020B0600070205080204" pitchFamily="34" charset="-128"/>
          <a:cs typeface="Arial" panose="020B060402020202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panose="020B0604020202020204" pitchFamily="34" charset="0"/>
          <a:ea typeface="MS PGothic" panose="020B0600070205080204" pitchFamily="34" charset="-128"/>
          <a:cs typeface="Arial" panose="020B060402020202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panose="020B0604020202020204" pitchFamily="34" charset="0"/>
          <a:ea typeface="MS PGothic" panose="020B0600070205080204" pitchFamily="34" charset="-128"/>
          <a:cs typeface="Arial" panose="020B0604020202020204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/>
          <a:ea typeface="MS PGothic" panose="020B0600070205080204" pitchFamily="34" charset="-128"/>
          <a:cs typeface="Arial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Arial"/>
          <a:ea typeface="MS PGothic" panose="020B0600070205080204" pitchFamily="34" charset="-128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/>
          <a:ea typeface="MS PGothic" panose="020B0600070205080204" pitchFamily="34" charset="-128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100" kern="1200">
          <a:solidFill>
            <a:schemeClr val="tx1"/>
          </a:solidFill>
          <a:latin typeface="Arial"/>
          <a:ea typeface="MS PGothic" panose="020B0600070205080204" pitchFamily="34" charset="-128"/>
          <a:cs typeface="Arial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100" kern="1200">
          <a:solidFill>
            <a:schemeClr val="tx1"/>
          </a:solidFill>
          <a:latin typeface="Arial"/>
          <a:ea typeface="MS PGothic" panose="020B0600070205080204" pitchFamily="34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ítulo 1">
            <a:extLst>
              <a:ext uri="{FF2B5EF4-FFF2-40B4-BE49-F238E27FC236}">
                <a16:creationId xmlns:a16="http://schemas.microsoft.com/office/drawing/2014/main" id="{751EA12E-C073-8653-049A-5172602740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59628" y="1931694"/>
            <a:ext cx="5584372" cy="1102519"/>
          </a:xfrm>
        </p:spPr>
        <p:txBody>
          <a:bodyPr/>
          <a:lstStyle/>
          <a:p>
            <a:r>
              <a:rPr lang="es-CO" altLang="es-CO" sz="4000" dirty="0">
                <a:latin typeface="Arial" panose="020B0604020202020204" pitchFamily="34" charset="0"/>
                <a:cs typeface="Arial" panose="020B0604020202020204" pitchFamily="34" charset="0"/>
              </a:rPr>
              <a:t>INFORME SEGUNDO TRIMESTRE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DB874EEF-DBB6-3A86-858E-EDEEFBB2A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2188" y="1003877"/>
            <a:ext cx="6729412" cy="857250"/>
          </a:xfrm>
        </p:spPr>
        <p:txBody>
          <a:bodyPr/>
          <a:lstStyle/>
          <a:p>
            <a:r>
              <a:rPr lang="es-CO" altLang="es-CO" sz="2400" dirty="0">
                <a:latin typeface="Arial" panose="020B0604020202020204" pitchFamily="34" charset="0"/>
                <a:cs typeface="Arial" panose="020B0604020202020204" pitchFamily="34" charset="0"/>
              </a:rPr>
              <a:t>RESULTADOS ENCUESTA PRESENCIAL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7D563380-6BB6-A454-29C4-8C525517DE15}"/>
              </a:ext>
              <a:ext uri="{147F2762-F138-4A5C-976F-8EAC2B608ADB}">
                <a16:predDERef xmlns:a16="http://schemas.microsoft.com/office/drawing/2014/main" pred="{986BADD5-8771-6810-8F71-257FADA6147E}"/>
              </a:ext>
            </a:extLst>
          </p:cNvPr>
          <p:cNvGraphicFramePr>
            <a:graphicFrameLocks/>
          </p:cNvGraphicFramePr>
          <p:nvPr/>
        </p:nvGraphicFramePr>
        <p:xfrm>
          <a:off x="1295948" y="1749859"/>
          <a:ext cx="6571839" cy="31276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105703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DB874EEF-DBB6-3A86-858E-EDEEFBB2A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2188" y="1003877"/>
            <a:ext cx="6729412" cy="857250"/>
          </a:xfrm>
        </p:spPr>
        <p:txBody>
          <a:bodyPr/>
          <a:lstStyle/>
          <a:p>
            <a:r>
              <a:rPr lang="es-CO" altLang="es-CO" sz="2400" dirty="0">
                <a:latin typeface="Arial" panose="020B0604020202020204" pitchFamily="34" charset="0"/>
                <a:cs typeface="Arial" panose="020B0604020202020204" pitchFamily="34" charset="0"/>
              </a:rPr>
              <a:t>RESULTADOS ENCUESTA TELEFÓNICO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25EA5A0D-BCF5-FB18-9601-57A02CE6371D}"/>
              </a:ext>
            </a:extLst>
          </p:cNvPr>
          <p:cNvGraphicFramePr>
            <a:graphicFrameLocks/>
          </p:cNvGraphicFramePr>
          <p:nvPr/>
        </p:nvGraphicFramePr>
        <p:xfrm>
          <a:off x="1184287" y="1856382"/>
          <a:ext cx="6716392" cy="32871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384521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DB874EEF-DBB6-3A86-858E-EDEEFBB2A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2188" y="1003877"/>
            <a:ext cx="6729412" cy="857250"/>
          </a:xfrm>
        </p:spPr>
        <p:txBody>
          <a:bodyPr/>
          <a:lstStyle/>
          <a:p>
            <a:r>
              <a:rPr lang="es-CO" altLang="es-CO" sz="2400" dirty="0">
                <a:latin typeface="Arial" panose="020B0604020202020204" pitchFamily="34" charset="0"/>
                <a:cs typeface="Arial" panose="020B0604020202020204" pitchFamily="34" charset="0"/>
              </a:rPr>
              <a:t>RESULTADOS ENCUESTA TELEFÓNICO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369EBFA9-6D5F-6DD6-58E3-EEE122499DD4}"/>
              </a:ext>
            </a:extLst>
          </p:cNvPr>
          <p:cNvGraphicFramePr>
            <a:graphicFrameLocks/>
          </p:cNvGraphicFramePr>
          <p:nvPr/>
        </p:nvGraphicFramePr>
        <p:xfrm>
          <a:off x="1260074" y="1723545"/>
          <a:ext cx="6581399" cy="30751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381533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DB874EEF-DBB6-3A86-858E-EDEEFBB2A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2188" y="1003877"/>
            <a:ext cx="6729412" cy="857250"/>
          </a:xfrm>
        </p:spPr>
        <p:txBody>
          <a:bodyPr/>
          <a:lstStyle/>
          <a:p>
            <a:r>
              <a:rPr lang="es-CO" altLang="es-CO" sz="2400" dirty="0">
                <a:latin typeface="Arial" panose="020B0604020202020204" pitchFamily="34" charset="0"/>
                <a:cs typeface="Arial" panose="020B0604020202020204" pitchFamily="34" charset="0"/>
              </a:rPr>
              <a:t>RESULTADOS ENCUESTA TELEFÓNICO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DAD6F6D6-7097-F63F-9E26-19E67C725959}"/>
              </a:ext>
            </a:extLst>
          </p:cNvPr>
          <p:cNvGraphicFramePr>
            <a:graphicFrameLocks/>
          </p:cNvGraphicFramePr>
          <p:nvPr/>
        </p:nvGraphicFramePr>
        <p:xfrm>
          <a:off x="1152524" y="1638711"/>
          <a:ext cx="6838952" cy="335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128123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DB874EEF-DBB6-3A86-858E-EDEEFBB2A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2188" y="1003877"/>
            <a:ext cx="6729412" cy="857250"/>
          </a:xfrm>
        </p:spPr>
        <p:txBody>
          <a:bodyPr/>
          <a:lstStyle/>
          <a:p>
            <a:r>
              <a:rPr lang="es-CO" altLang="es-CO" sz="2000" dirty="0">
                <a:latin typeface="Arial" panose="020B0604020202020204" pitchFamily="34" charset="0"/>
                <a:cs typeface="Arial" panose="020B0604020202020204" pitchFamily="34" charset="0"/>
              </a:rPr>
              <a:t>RESULTADOS ENCUESTA SEDE ELECTRONICA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F800F89-495B-D20B-A81F-DE77ABDF1994}"/>
              </a:ext>
            </a:extLst>
          </p:cNvPr>
          <p:cNvGraphicFramePr>
            <a:graphicFrameLocks/>
          </p:cNvGraphicFramePr>
          <p:nvPr/>
        </p:nvGraphicFramePr>
        <p:xfrm>
          <a:off x="1459312" y="1575754"/>
          <a:ext cx="5791200" cy="32813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98337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DB874EEF-DBB6-3A86-858E-EDEEFBB2A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2188" y="1003877"/>
            <a:ext cx="6729412" cy="857250"/>
          </a:xfrm>
        </p:spPr>
        <p:txBody>
          <a:bodyPr/>
          <a:lstStyle/>
          <a:p>
            <a:r>
              <a:rPr lang="es-CO" altLang="es-CO" sz="2000" dirty="0">
                <a:latin typeface="Arial" panose="020B0604020202020204" pitchFamily="34" charset="0"/>
                <a:cs typeface="Arial" panose="020B0604020202020204" pitchFamily="34" charset="0"/>
              </a:rPr>
              <a:t>RESULTADOS ENCUESTA SEDE ELECTRONICA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81DBC805-CC8A-D829-3A62-E1C51717DFBE}"/>
              </a:ext>
            </a:extLst>
          </p:cNvPr>
          <p:cNvGraphicFramePr>
            <a:graphicFrameLocks/>
          </p:cNvGraphicFramePr>
          <p:nvPr/>
        </p:nvGraphicFramePr>
        <p:xfrm>
          <a:off x="1566143" y="1700057"/>
          <a:ext cx="5695950" cy="3243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164477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DB874EEF-DBB6-3A86-858E-EDEEFBB2A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2188" y="1003877"/>
            <a:ext cx="6729412" cy="857250"/>
          </a:xfrm>
        </p:spPr>
        <p:txBody>
          <a:bodyPr/>
          <a:lstStyle/>
          <a:p>
            <a:r>
              <a:rPr lang="es-CO" altLang="es-CO" sz="2000" dirty="0">
                <a:latin typeface="Arial" panose="020B0604020202020204" pitchFamily="34" charset="0"/>
                <a:cs typeface="Arial" panose="020B0604020202020204" pitchFamily="34" charset="0"/>
              </a:rPr>
              <a:t>RESULTADOS ENCUESTA SEDE ELECTRONICA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4ADBF89A-77C0-7207-1779-11393E4C1E19}"/>
              </a:ext>
            </a:extLst>
          </p:cNvPr>
          <p:cNvGraphicFramePr>
            <a:graphicFrameLocks/>
          </p:cNvGraphicFramePr>
          <p:nvPr/>
        </p:nvGraphicFramePr>
        <p:xfrm>
          <a:off x="1386539" y="1529053"/>
          <a:ext cx="6134100" cy="3519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216966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ítulo 1">
            <a:extLst>
              <a:ext uri="{FF2B5EF4-FFF2-40B4-BE49-F238E27FC236}">
                <a16:creationId xmlns:a16="http://schemas.microsoft.com/office/drawing/2014/main" id="{8C47A1A2-9430-10E4-48C3-6F26E2E43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2188" y="1225550"/>
            <a:ext cx="6729412" cy="857250"/>
          </a:xfrm>
        </p:spPr>
        <p:txBody>
          <a:bodyPr/>
          <a:lstStyle/>
          <a:p>
            <a:r>
              <a:rPr lang="es-CO" altLang="es-CO" sz="2400" dirty="0">
                <a:latin typeface="Arial" panose="020B0604020202020204" pitchFamily="34" charset="0"/>
                <a:cs typeface="Arial" panose="020B0604020202020204" pitchFamily="34" charset="0"/>
              </a:rPr>
              <a:t>INFORME SEGUNDO TRIMESTRE </a:t>
            </a:r>
            <a:br>
              <a:rPr lang="es-CO" altLang="es-CO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CO" altLang="es-CO" sz="2400" dirty="0">
                <a:latin typeface="Arial" panose="020B0604020202020204" pitchFamily="34" charset="0"/>
                <a:cs typeface="Arial" panose="020B0604020202020204" pitchFamily="34" charset="0"/>
              </a:rPr>
              <a:t>PQRSDF- 2024</a:t>
            </a:r>
          </a:p>
        </p:txBody>
      </p:sp>
      <p:sp>
        <p:nvSpPr>
          <p:cNvPr id="13314" name="Marcador de contenido 2">
            <a:extLst>
              <a:ext uri="{FF2B5EF4-FFF2-40B4-BE49-F238E27FC236}">
                <a16:creationId xmlns:a16="http://schemas.microsoft.com/office/drawing/2014/main" id="{67F628A0-D6E5-AAB6-29F4-144F4F480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7272" y="2580950"/>
            <a:ext cx="4356100" cy="1590242"/>
          </a:xfrm>
        </p:spPr>
        <p:txBody>
          <a:bodyPr/>
          <a:lstStyle/>
          <a:p>
            <a:pPr algn="just"/>
            <a:r>
              <a:rPr lang="es-CO" sz="1600" dirty="0">
                <a:latin typeface="Arial" panose="020B0604020202020204" pitchFamily="34" charset="0"/>
              </a:rPr>
              <a:t>La PROCURADURIA GENERAL DE LA NACIÓN</a:t>
            </a:r>
            <a:r>
              <a:rPr lang="es-CO" sz="1600" i="0" u="none" strike="noStrike" baseline="0" dirty="0">
                <a:latin typeface="Arial" panose="020B0604020202020204" pitchFamily="34" charset="0"/>
              </a:rPr>
              <a:t>, presenta a la ciudadanía el informe de gestión correspondiente a la atención de PQRSDF y tramites en el segundo trimestre del 2024.</a:t>
            </a:r>
            <a:endParaRPr lang="es-CO" sz="2000" dirty="0"/>
          </a:p>
          <a:p>
            <a:endParaRPr lang="es-CO" altLang="es-CO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2" descr="APA: cómo citar un informe [Versión 2020] - BibGuru Guides">
            <a:extLst>
              <a:ext uri="{FF2B5EF4-FFF2-40B4-BE49-F238E27FC236}">
                <a16:creationId xmlns:a16="http://schemas.microsoft.com/office/drawing/2014/main" id="{5D2C06E9-9829-E575-E153-00167E228D5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969"/>
          <a:stretch/>
        </p:blipFill>
        <p:spPr bwMode="auto">
          <a:xfrm>
            <a:off x="5469342" y="2189163"/>
            <a:ext cx="2824939" cy="2373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ítulo 1">
            <a:extLst>
              <a:ext uri="{FF2B5EF4-FFF2-40B4-BE49-F238E27FC236}">
                <a16:creationId xmlns:a16="http://schemas.microsoft.com/office/drawing/2014/main" id="{8C47A1A2-9430-10E4-48C3-6F26E2E43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2188" y="1076585"/>
            <a:ext cx="6729412" cy="857250"/>
          </a:xfrm>
        </p:spPr>
        <p:txBody>
          <a:bodyPr/>
          <a:lstStyle/>
          <a:p>
            <a:r>
              <a:rPr lang="es-CO" altLang="es-CO" sz="2400" dirty="0">
                <a:latin typeface="Arial" panose="020B0604020202020204" pitchFamily="34" charset="0"/>
                <a:cs typeface="Arial" panose="020B0604020202020204" pitchFamily="34" charset="0"/>
              </a:rPr>
              <a:t>GESTION DE SOLICITUDES (PQRSDF)</a:t>
            </a:r>
          </a:p>
        </p:txBody>
      </p:sp>
      <p:sp>
        <p:nvSpPr>
          <p:cNvPr id="13314" name="Marcador de contenido 2">
            <a:extLst>
              <a:ext uri="{FF2B5EF4-FFF2-40B4-BE49-F238E27FC236}">
                <a16:creationId xmlns:a16="http://schemas.microsoft.com/office/drawing/2014/main" id="{67F628A0-D6E5-AAB6-29F4-144F4F480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068" y="1983576"/>
            <a:ext cx="4356100" cy="1379537"/>
          </a:xfrm>
        </p:spPr>
        <p:txBody>
          <a:bodyPr/>
          <a:lstStyle/>
          <a:p>
            <a:pPr algn="just"/>
            <a:r>
              <a:rPr lang="es-ES" sz="1600" dirty="0">
                <a:latin typeface="Arial" panose="020B0604020202020204" pitchFamily="34" charset="0"/>
              </a:rPr>
              <a:t>A continuación, se detalla la información de las solicitudes PQRSDF recibidas de los ciudadanos, las cuales se radican por los diferentes medios que se encuentran habilitados en la Entidad.</a:t>
            </a:r>
          </a:p>
          <a:p>
            <a:endParaRPr lang="es-CO" altLang="es-CO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C9248A35-302A-BA67-1035-EC7457352F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0575490"/>
              </p:ext>
            </p:extLst>
          </p:nvPr>
        </p:nvGraphicFramePr>
        <p:xfrm>
          <a:off x="949036" y="3737338"/>
          <a:ext cx="3352800" cy="5372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504062244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399042734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3043359326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856729843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u="none" strike="noStrike" dirty="0">
                          <a:effectLst/>
                        </a:rPr>
                        <a:t>ABRIL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u="none" strike="noStrike" dirty="0">
                          <a:effectLst/>
                        </a:rPr>
                        <a:t>MAYO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u="none" strike="noStrike" dirty="0">
                          <a:effectLst/>
                        </a:rPr>
                        <a:t>JUNIO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u="none" strike="noStrike" dirty="0">
                          <a:effectLst/>
                        </a:rPr>
                        <a:t>TOTAL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7172701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u="none" strike="noStrike" dirty="0">
                          <a:effectLst/>
                        </a:rPr>
                        <a:t>69268</a:t>
                      </a:r>
                      <a:endParaRPr lang="es-CO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u="none" strike="noStrike" dirty="0">
                          <a:effectLst/>
                        </a:rPr>
                        <a:t>74515</a:t>
                      </a:r>
                      <a:endParaRPr lang="es-CO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u="none" strike="noStrike" dirty="0">
                          <a:effectLst/>
                        </a:rPr>
                        <a:t>63205</a:t>
                      </a:r>
                      <a:endParaRPr lang="es-CO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u="none" strike="noStrike" dirty="0">
                          <a:effectLst/>
                        </a:rPr>
                        <a:t>206988</a:t>
                      </a:r>
                      <a:endParaRPr lang="es-CO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79213727"/>
                  </a:ext>
                </a:extLst>
              </a:tr>
            </a:tbl>
          </a:graphicData>
        </a:graphic>
      </p:graphicFrame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529F2076-60BB-BBB4-A3E3-07D467240C1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79929116"/>
              </p:ext>
            </p:extLst>
          </p:nvPr>
        </p:nvGraphicFramePr>
        <p:xfrm>
          <a:off x="4842166" y="1705708"/>
          <a:ext cx="4185102" cy="34377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202369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00A7E3-D984-5F2C-D378-9BDCF15DEE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2188" y="1040884"/>
            <a:ext cx="6729412" cy="857250"/>
          </a:xfrm>
        </p:spPr>
        <p:txBody>
          <a:bodyPr/>
          <a:lstStyle/>
          <a:p>
            <a:r>
              <a:rPr lang="es-CO" altLang="es-CO" sz="2400" dirty="0">
                <a:latin typeface="Arial" panose="020B0604020202020204" pitchFamily="34" charset="0"/>
                <a:cs typeface="Arial" panose="020B0604020202020204" pitchFamily="34" charset="0"/>
              </a:rPr>
              <a:t>GESTION DE SOLICITUDES (PQRSDF)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E6B9D5A-677E-3E84-BD32-9BC5845CCD2D}"/>
              </a:ext>
            </a:extLst>
          </p:cNvPr>
          <p:cNvSpPr txBox="1"/>
          <p:nvPr/>
        </p:nvSpPr>
        <p:spPr>
          <a:xfrm>
            <a:off x="286124" y="1744245"/>
            <a:ext cx="76287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b="0" i="0" u="none" strike="noStrike" baseline="0" dirty="0">
                <a:latin typeface="Arial" panose="020B0604020202020204" pitchFamily="34" charset="0"/>
              </a:rPr>
              <a:t>Tiempo promedio de gestión de las solicitudes (PQRSDF) de acuerdo al tiempo de respuesta.</a:t>
            </a:r>
            <a:endParaRPr lang="es-CO" sz="1400" dirty="0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34D39741-B358-41FF-C3B2-97274269D4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0288479"/>
              </p:ext>
            </p:extLst>
          </p:nvPr>
        </p:nvGraphicFramePr>
        <p:xfrm>
          <a:off x="4686300" y="2855905"/>
          <a:ext cx="4180610" cy="11868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97187">
                  <a:extLst>
                    <a:ext uri="{9D8B030D-6E8A-4147-A177-3AD203B41FA5}">
                      <a16:colId xmlns:a16="http://schemas.microsoft.com/office/drawing/2014/main" val="2551411178"/>
                    </a:ext>
                  </a:extLst>
                </a:gridCol>
                <a:gridCol w="765940">
                  <a:extLst>
                    <a:ext uri="{9D8B030D-6E8A-4147-A177-3AD203B41FA5}">
                      <a16:colId xmlns:a16="http://schemas.microsoft.com/office/drawing/2014/main" val="715544274"/>
                    </a:ext>
                  </a:extLst>
                </a:gridCol>
                <a:gridCol w="567183">
                  <a:extLst>
                    <a:ext uri="{9D8B030D-6E8A-4147-A177-3AD203B41FA5}">
                      <a16:colId xmlns:a16="http://schemas.microsoft.com/office/drawing/2014/main" val="2532871722"/>
                    </a:ext>
                  </a:extLst>
                </a:gridCol>
                <a:gridCol w="567183">
                  <a:extLst>
                    <a:ext uri="{9D8B030D-6E8A-4147-A177-3AD203B41FA5}">
                      <a16:colId xmlns:a16="http://schemas.microsoft.com/office/drawing/2014/main" val="1021337725"/>
                    </a:ext>
                  </a:extLst>
                </a:gridCol>
                <a:gridCol w="983117">
                  <a:extLst>
                    <a:ext uri="{9D8B030D-6E8A-4147-A177-3AD203B41FA5}">
                      <a16:colId xmlns:a16="http://schemas.microsoft.com/office/drawing/2014/main" val="1762277203"/>
                    </a:ext>
                  </a:extLst>
                </a:gridCol>
              </a:tblGrid>
              <a:tr h="47625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u="none" strike="noStrike" dirty="0">
                          <a:effectLst/>
                        </a:rPr>
                        <a:t> </a:t>
                      </a:r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</a:rPr>
                        <a:t>ABRIL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</a:rPr>
                        <a:t>MAYO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</a:rPr>
                        <a:t>JUNIO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</a:rPr>
                        <a:t>TOTAL TRIMESTRE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706781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s-CO" sz="1050" b="1" u="none" strike="noStrike" dirty="0">
                          <a:effectLst/>
                        </a:rPr>
                        <a:t>TOTAL - RESPUESTA ENVIDAS</a:t>
                      </a:r>
                      <a:endParaRPr lang="es-CO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</a:rPr>
                        <a:t>2719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</a:rPr>
                        <a:t>3120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</a:rPr>
                        <a:t>3223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</a:rPr>
                        <a:t>9062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6105681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u="none" strike="noStrike">
                          <a:effectLst/>
                        </a:rPr>
                        <a:t>TIEMPO PROMEDIO DE RESPUESTA (DÍAS)</a:t>
                      </a:r>
                      <a:endParaRPr lang="es-ES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</a:rPr>
                        <a:t>16,1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</a:rPr>
                        <a:t>9,7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</a:rPr>
                        <a:t>6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</a:rPr>
                        <a:t>10,6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23724198"/>
                  </a:ext>
                </a:extLst>
              </a:tr>
            </a:tbl>
          </a:graphicData>
        </a:graphic>
      </p:graphicFrame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16C1B30A-9B77-0796-0C5C-E8479F77B4F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06394171"/>
              </p:ext>
            </p:extLst>
          </p:nvPr>
        </p:nvGraphicFramePr>
        <p:xfrm>
          <a:off x="114300" y="2052022"/>
          <a:ext cx="4457700" cy="28760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01149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E634EB-0610-0869-C9CF-4E5ED0240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2188" y="824345"/>
            <a:ext cx="6729412" cy="939804"/>
          </a:xfrm>
        </p:spPr>
        <p:txBody>
          <a:bodyPr/>
          <a:lstStyle/>
          <a:p>
            <a:r>
              <a:rPr lang="es-CO" altLang="es-CO" sz="2400" dirty="0">
                <a:latin typeface="Arial" panose="020B0604020202020204" pitchFamily="34" charset="0"/>
                <a:cs typeface="Arial" panose="020B0604020202020204" pitchFamily="34" charset="0"/>
              </a:rPr>
              <a:t>GESTIÓN DE SOLICITUDES (PQRSDF)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66A148C3-748F-43FA-326F-66F8F8CFBFF8}"/>
              </a:ext>
            </a:extLst>
          </p:cNvPr>
          <p:cNvSpPr txBox="1"/>
          <p:nvPr/>
        </p:nvSpPr>
        <p:spPr>
          <a:xfrm>
            <a:off x="634377" y="1432568"/>
            <a:ext cx="8357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0" i="0" u="none" strike="noStrike" baseline="0" dirty="0">
                <a:latin typeface="Arial" panose="020B0604020202020204" pitchFamily="34" charset="0"/>
              </a:rPr>
              <a:t>Tiempo promedio de gestión de las solicitudes (PQRSDF) de acuerdo </a:t>
            </a:r>
            <a:r>
              <a:rPr lang="es-ES" sz="1400" dirty="0">
                <a:latin typeface="Arial" panose="020B0604020202020204" pitchFamily="34" charset="0"/>
              </a:rPr>
              <a:t>con e</a:t>
            </a:r>
            <a:r>
              <a:rPr lang="es-ES" sz="1400" b="0" i="0" u="none" strike="noStrike" baseline="0" dirty="0">
                <a:latin typeface="Arial" panose="020B0604020202020204" pitchFamily="34" charset="0"/>
              </a:rPr>
              <a:t>l tipo de comunicación.</a:t>
            </a:r>
            <a:endParaRPr lang="es-CO" sz="1400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DBE218B-842F-33E2-F4F0-AA6610750518}"/>
              </a:ext>
            </a:extLst>
          </p:cNvPr>
          <p:cNvSpPr txBox="1"/>
          <p:nvPr/>
        </p:nvSpPr>
        <p:spPr>
          <a:xfrm>
            <a:off x="4300713" y="1777981"/>
            <a:ext cx="755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/>
              <a:t>MAYO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5C2C95A7-711E-552E-6B0B-5671866F7667}"/>
              </a:ext>
            </a:extLst>
          </p:cNvPr>
          <p:cNvSpPr txBox="1"/>
          <p:nvPr/>
        </p:nvSpPr>
        <p:spPr>
          <a:xfrm>
            <a:off x="1331086" y="1777981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/>
              <a:t>ABRIL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6DB0D5A-ABDD-4627-1342-06330A189385}"/>
              </a:ext>
            </a:extLst>
          </p:cNvPr>
          <p:cNvSpPr txBox="1"/>
          <p:nvPr/>
        </p:nvSpPr>
        <p:spPr>
          <a:xfrm>
            <a:off x="7198483" y="1774668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/>
              <a:t>JUNIO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05048EED-F95C-CA8F-B7D7-DAAB2B9ACE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2708" y="2089184"/>
            <a:ext cx="2342736" cy="3020165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E736D8E2-B954-42CF-246B-4F20AF702A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4286" y="2089183"/>
            <a:ext cx="2342736" cy="3016885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FE87728A-F031-3176-4DAB-3A0D2ECA39C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82529" y="2089183"/>
            <a:ext cx="2342736" cy="3020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958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0E8A01-C3C3-4EC0-A39F-AE0DBB5FC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2188" y="1003877"/>
            <a:ext cx="6729412" cy="857250"/>
          </a:xfrm>
        </p:spPr>
        <p:txBody>
          <a:bodyPr/>
          <a:lstStyle/>
          <a:p>
            <a:r>
              <a:rPr lang="es-CO" altLang="es-CO" sz="2400" dirty="0">
                <a:latin typeface="Arial" panose="020B0604020202020204" pitchFamily="34" charset="0"/>
                <a:cs typeface="Arial" panose="020B0604020202020204" pitchFamily="34" charset="0"/>
              </a:rPr>
              <a:t>GESTIÓN DE SOLICITUDES (PQRSDF)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F6CD0C1-7AF5-8EE9-C146-F1687FC6711A}"/>
              </a:ext>
            </a:extLst>
          </p:cNvPr>
          <p:cNvSpPr txBox="1"/>
          <p:nvPr/>
        </p:nvSpPr>
        <p:spPr>
          <a:xfrm>
            <a:off x="2584116" y="1567662"/>
            <a:ext cx="39757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i="0" u="none" strike="noStrike" baseline="0" dirty="0">
                <a:latin typeface="Arial" panose="020B0604020202020204" pitchFamily="34" charset="0"/>
              </a:rPr>
              <a:t>Radicados recibidos por canal de comunicación</a:t>
            </a:r>
            <a:endParaRPr lang="es-CO" sz="140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34D5F8D-9FCE-2172-3976-8ABC2E32BA74}"/>
              </a:ext>
            </a:extLst>
          </p:cNvPr>
          <p:cNvSpPr txBox="1"/>
          <p:nvPr/>
        </p:nvSpPr>
        <p:spPr>
          <a:xfrm>
            <a:off x="1244368" y="1810247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/>
              <a:t>ABRIL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38D83618-9DB0-FB31-87A0-25B56BE69794}"/>
              </a:ext>
            </a:extLst>
          </p:cNvPr>
          <p:cNvSpPr txBox="1"/>
          <p:nvPr/>
        </p:nvSpPr>
        <p:spPr>
          <a:xfrm>
            <a:off x="4112346" y="1815243"/>
            <a:ext cx="755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/>
              <a:t>MAYO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A0368D6-F7F0-3617-C01B-DA3987286DA0}"/>
              </a:ext>
            </a:extLst>
          </p:cNvPr>
          <p:cNvSpPr txBox="1"/>
          <p:nvPr/>
        </p:nvSpPr>
        <p:spPr>
          <a:xfrm>
            <a:off x="7156047" y="183339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/>
              <a:t>JUNIO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735BFCBB-24C5-7410-F00A-DAC5B89BC3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8362" y="2173315"/>
            <a:ext cx="968142" cy="604318"/>
          </a:xfrm>
          <a:prstGeom prst="rect">
            <a:avLst/>
          </a:prstGeom>
        </p:spPr>
      </p:pic>
      <p:pic>
        <p:nvPicPr>
          <p:cNvPr id="16" name="Imagen 15">
            <a:extLst>
              <a:ext uri="{FF2B5EF4-FFF2-40B4-BE49-F238E27FC236}">
                <a16:creationId xmlns:a16="http://schemas.microsoft.com/office/drawing/2014/main" id="{EE7BB4C9-A6F3-7C72-4A2C-D017C8F64C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547" y="2872852"/>
            <a:ext cx="3036474" cy="2127733"/>
          </a:xfrm>
          <a:prstGeom prst="rect">
            <a:avLst/>
          </a:prstGeom>
        </p:spPr>
      </p:pic>
      <p:pic>
        <p:nvPicPr>
          <p:cNvPr id="18" name="Imagen 17">
            <a:extLst>
              <a:ext uri="{FF2B5EF4-FFF2-40B4-BE49-F238E27FC236}">
                <a16:creationId xmlns:a16="http://schemas.microsoft.com/office/drawing/2014/main" id="{84379BCC-8948-C5ED-7ADA-07E5FB843B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6873" y="2147888"/>
            <a:ext cx="981161" cy="606412"/>
          </a:xfrm>
          <a:prstGeom prst="rect">
            <a:avLst/>
          </a:prstGeom>
        </p:spPr>
      </p:pic>
      <p:pic>
        <p:nvPicPr>
          <p:cNvPr id="20" name="Imagen 19">
            <a:extLst>
              <a:ext uri="{FF2B5EF4-FFF2-40B4-BE49-F238E27FC236}">
                <a16:creationId xmlns:a16="http://schemas.microsoft.com/office/drawing/2014/main" id="{C2D13544-D35F-86A1-1E8F-19946743F3A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5231" y="2872851"/>
            <a:ext cx="2990696" cy="2127734"/>
          </a:xfrm>
          <a:prstGeom prst="rect">
            <a:avLst/>
          </a:prstGeom>
        </p:spPr>
      </p:pic>
      <p:pic>
        <p:nvPicPr>
          <p:cNvPr id="22" name="Imagen 21">
            <a:extLst>
              <a:ext uri="{FF2B5EF4-FFF2-40B4-BE49-F238E27FC236}">
                <a16:creationId xmlns:a16="http://schemas.microsoft.com/office/drawing/2014/main" id="{ADDE0549-5CC2-CF9F-678A-66D84B6F50E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63368" y="2147888"/>
            <a:ext cx="981161" cy="606412"/>
          </a:xfrm>
          <a:prstGeom prst="rect">
            <a:avLst/>
          </a:prstGeom>
        </p:spPr>
      </p:pic>
      <p:pic>
        <p:nvPicPr>
          <p:cNvPr id="24" name="Imagen 23">
            <a:extLst>
              <a:ext uri="{FF2B5EF4-FFF2-40B4-BE49-F238E27FC236}">
                <a16:creationId xmlns:a16="http://schemas.microsoft.com/office/drawing/2014/main" id="{D1858F65-7A60-98AE-04DA-42E321A0484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87137" y="2855670"/>
            <a:ext cx="2867459" cy="2127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35329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DB874EEF-DBB6-3A86-858E-EDEEFBB2A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2188" y="1003877"/>
            <a:ext cx="6729412" cy="857250"/>
          </a:xfrm>
        </p:spPr>
        <p:txBody>
          <a:bodyPr/>
          <a:lstStyle/>
          <a:p>
            <a:r>
              <a:rPr lang="es-CO" altLang="es-CO" sz="2400" dirty="0">
                <a:latin typeface="Arial" panose="020B0604020202020204" pitchFamily="34" charset="0"/>
                <a:cs typeface="Arial" panose="020B0604020202020204" pitchFamily="34" charset="0"/>
              </a:rPr>
              <a:t>GESTIÓN DE SOLICITUDES (PQRSDF)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33CEC5DD-2C3B-A487-09D6-89328CB90456}"/>
              </a:ext>
            </a:extLst>
          </p:cNvPr>
          <p:cNvSpPr txBox="1"/>
          <p:nvPr/>
        </p:nvSpPr>
        <p:spPr>
          <a:xfrm>
            <a:off x="2828853" y="1519932"/>
            <a:ext cx="37425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baseline="0" dirty="0">
                <a:effectLst/>
              </a:rPr>
              <a:t>TOTAL POR TIPO DE COMUNICACIÓN</a:t>
            </a:r>
            <a:endParaRPr lang="es-CO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B5DA5EC7-9394-6B1F-1844-CC44EEE684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6430" y="1861127"/>
            <a:ext cx="7736169" cy="3230310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503F6B27-854E-76F8-84CA-0FCD7E3A92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25" y="2981325"/>
            <a:ext cx="1265029" cy="776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33105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ítulo 1">
            <a:extLst>
              <a:ext uri="{FF2B5EF4-FFF2-40B4-BE49-F238E27FC236}">
                <a16:creationId xmlns:a16="http://schemas.microsoft.com/office/drawing/2014/main" id="{751EA12E-C073-8653-049A-5172602740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8281" y="219572"/>
            <a:ext cx="8751570" cy="2877979"/>
          </a:xfrm>
        </p:spPr>
        <p:txBody>
          <a:bodyPr/>
          <a:lstStyle/>
          <a:p>
            <a:pPr algn="ctr"/>
            <a:r>
              <a:rPr lang="es-CO" altLang="es-CO" dirty="0">
                <a:ea typeface="MS PGothic"/>
              </a:rPr>
              <a:t>INFORME DE ENCUESTAS DE SATISFACCIÓN</a:t>
            </a:r>
            <a:br>
              <a:rPr lang="es-CO" altLang="es-CO" dirty="0">
                <a:ea typeface="MS PGothic"/>
              </a:rPr>
            </a:br>
            <a:br>
              <a:rPr lang="es-CO" altLang="es-CO" dirty="0">
                <a:ea typeface="MS PGothic"/>
              </a:rPr>
            </a:br>
            <a:r>
              <a:rPr lang="es-CO" altLang="es-CO" sz="3200" dirty="0">
                <a:ea typeface="MS PGothic"/>
              </a:rPr>
              <a:t>       </a:t>
            </a:r>
            <a:r>
              <a:rPr lang="es-CO" altLang="es-CO" sz="2000" dirty="0">
                <a:ea typeface="MS PGothic"/>
              </a:rPr>
              <a:t>SEGUNDO TRIMESTRE - 2024 </a:t>
            </a:r>
            <a:br>
              <a:rPr lang="es-CO" altLang="es-CO" sz="2000" dirty="0">
                <a:ea typeface="MS PGothic"/>
              </a:rPr>
            </a:br>
            <a:endParaRPr lang="es-CO" altLang="es-CO" sz="2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DB874EEF-DBB6-3A86-858E-EDEEFBB2A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2188" y="1003877"/>
            <a:ext cx="6729412" cy="857250"/>
          </a:xfrm>
        </p:spPr>
        <p:txBody>
          <a:bodyPr/>
          <a:lstStyle/>
          <a:p>
            <a:r>
              <a:rPr lang="es-CO" altLang="es-CO" sz="2400" dirty="0">
                <a:latin typeface="Arial" panose="020B0604020202020204" pitchFamily="34" charset="0"/>
                <a:cs typeface="Arial" panose="020B0604020202020204" pitchFamily="34" charset="0"/>
              </a:rPr>
              <a:t>RESULTADOS ENCUESTA VENTANILLA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986BADD5-8771-6810-8F71-257FADA6147E}"/>
              </a:ext>
              <a:ext uri="{147F2762-F138-4A5C-976F-8EAC2B608ADB}">
                <a16:predDERef xmlns:a16="http://schemas.microsoft.com/office/drawing/2014/main" pred="{EFB6B92C-3A18-B158-80D6-EA95A313FF29}"/>
              </a:ext>
            </a:extLst>
          </p:cNvPr>
          <p:cNvGraphicFramePr>
            <a:graphicFrameLocks/>
          </p:cNvGraphicFramePr>
          <p:nvPr/>
        </p:nvGraphicFramePr>
        <p:xfrm>
          <a:off x="1565821" y="1809065"/>
          <a:ext cx="6433534" cy="31013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11935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11B81C0264B8044983D4D78886BCBA71" ma:contentTypeVersion="4" ma:contentTypeDescription="Crear nuevo documento." ma:contentTypeScope="" ma:versionID="bfa8e4e4b72e63c09f84ba64440e7ed7">
  <xsd:schema xmlns:xsd="http://www.w3.org/2001/XMLSchema" xmlns:xs="http://www.w3.org/2001/XMLSchema" xmlns:p="http://schemas.microsoft.com/office/2006/metadata/properties" xmlns:ns1="http://schemas.microsoft.com/sharepoint/v3" xmlns:ns2="2527769d-9d09-4668-95f1-a7f37efe50c6" targetNamespace="http://schemas.microsoft.com/office/2006/metadata/properties" ma:root="true" ma:fieldsID="8889946f31b416fc12dba8c86264a4f3" ns1:_="" ns2:_="">
    <xsd:import namespace="http://schemas.microsoft.com/sharepoint/v3"/>
    <xsd:import namespace="2527769d-9d09-4668-95f1-a7f37efe50c6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Fecha" minOccurs="0"/>
                <xsd:element ref="ns2:r5zb" minOccurs="0"/>
                <xsd:element ref="ns2:Fec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Fecha de inicio programada" ma:description="Fecha de inicio programada es una columna del sitio que crea la característica Publicación. Se usa para especificar la fecha y la hora a la que esta página se presentará por primera vez a los visitantes del sitio." ma:hidden="true" ma:internalName="PublishingStartDate">
      <xsd:simpleType>
        <xsd:restriction base="dms:Unknown"/>
      </xsd:simpleType>
    </xsd:element>
    <xsd:element name="PublishingExpirationDate" ma:index="9" nillable="true" ma:displayName="Fecha de finalización programada" ma:description="Fecha de finalización programada es una columna del sitio que crea la característica Publicación. Se usa para especificar la fecha y la hora a la que esta página dejará de presentarse a los visitantes del sitio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27769d-9d09-4668-95f1-a7f37efe50c6" elementFormDefault="qualified">
    <xsd:import namespace="http://schemas.microsoft.com/office/2006/documentManagement/types"/>
    <xsd:import namespace="http://schemas.microsoft.com/office/infopath/2007/PartnerControls"/>
    <xsd:element name="Fecha" ma:index="10" nillable="true" ma:displayName="Fecha" ma:format="DateTime" ma:internalName="Fecha">
      <xsd:simpleType>
        <xsd:restriction base="dms:DateTime"/>
      </xsd:simpleType>
    </xsd:element>
    <xsd:element name="r5zb" ma:index="11" nillable="true" ma:displayName="Fecha y hora" ma:internalName="r5zb">
      <xsd:simpleType>
        <xsd:restriction base="dms:DateTime"/>
      </xsd:simpleType>
    </xsd:element>
    <xsd:element name="Fec" ma:index="12" nillable="true" ma:displayName="Fec" ma:format="DateOnly" ma:internalName="Fec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Fecha xmlns="2527769d-9d09-4668-95f1-a7f37efe50c6" xsi:nil="true"/>
    <Fec xmlns="2527769d-9d09-4668-95f1-a7f37efe50c6" xsi:nil="true"/>
    <r5zb xmlns="2527769d-9d09-4668-95f1-a7f37efe50c6" xsi:nil="true"/>
  </documentManagement>
</p:properties>
</file>

<file path=customXml/itemProps1.xml><?xml version="1.0" encoding="utf-8"?>
<ds:datastoreItem xmlns:ds="http://schemas.openxmlformats.org/officeDocument/2006/customXml" ds:itemID="{3A840624-4FED-48E5-AF6F-39875C2D371E}"/>
</file>

<file path=customXml/itemProps2.xml><?xml version="1.0" encoding="utf-8"?>
<ds:datastoreItem xmlns:ds="http://schemas.openxmlformats.org/officeDocument/2006/customXml" ds:itemID="{E749DC52-6A25-432C-B87F-1BC7298534F1}"/>
</file>

<file path=customXml/itemProps3.xml><?xml version="1.0" encoding="utf-8"?>
<ds:datastoreItem xmlns:ds="http://schemas.openxmlformats.org/officeDocument/2006/customXml" ds:itemID="{8EEBCC7C-A120-4AFC-AE23-1888EAB809B3}"/>
</file>

<file path=docProps/app.xml><?xml version="1.0" encoding="utf-8"?>
<Properties xmlns="http://schemas.openxmlformats.org/officeDocument/2006/extended-properties" xmlns:vt="http://schemas.openxmlformats.org/officeDocument/2006/docPropsVTypes">
  <TotalTime>8124</TotalTime>
  <Words>327</Words>
  <Application>Microsoft Office PowerPoint</Application>
  <PresentationFormat>Presentación en pantalla (16:9)</PresentationFormat>
  <Paragraphs>72</Paragraphs>
  <Slides>17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1" baseType="lpstr">
      <vt:lpstr>MS PGothic</vt:lpstr>
      <vt:lpstr>Arial</vt:lpstr>
      <vt:lpstr>Calibri</vt:lpstr>
      <vt:lpstr>Tema de Office</vt:lpstr>
      <vt:lpstr>INFORME SEGUNDO TRIMESTRE </vt:lpstr>
      <vt:lpstr>INFORME SEGUNDO TRIMESTRE  PQRSDF- 2024</vt:lpstr>
      <vt:lpstr>GESTION DE SOLICITUDES (PQRSDF)</vt:lpstr>
      <vt:lpstr>GESTION DE SOLICITUDES (PQRSDF)</vt:lpstr>
      <vt:lpstr>GESTIÓN DE SOLICITUDES (PQRSDF)</vt:lpstr>
      <vt:lpstr>GESTIÓN DE SOLICITUDES (PQRSDF)</vt:lpstr>
      <vt:lpstr>GESTIÓN DE SOLICITUDES (PQRSDF)</vt:lpstr>
      <vt:lpstr>INFORME DE ENCUESTAS DE SATISFACCIÓN         SEGUNDO TRIMESTRE - 2024  </vt:lpstr>
      <vt:lpstr>RESULTADOS ENCUESTA VENTANILLA</vt:lpstr>
      <vt:lpstr>RESULTADOS ENCUESTA PRESENCIAL</vt:lpstr>
      <vt:lpstr>RESULTADOS ENCUESTA TELEFÓNICO</vt:lpstr>
      <vt:lpstr>RESULTADOS ENCUESTA TELEFÓNICO</vt:lpstr>
      <vt:lpstr>RESULTADOS ENCUESTA TELEFÓNICO</vt:lpstr>
      <vt:lpstr>RESULTADOS ENCUESTA SEDE ELECTRONICA</vt:lpstr>
      <vt:lpstr>RESULTADOS ENCUESTA SEDE ELECTRONICA</vt:lpstr>
      <vt:lpstr>RESULTADOS ENCUESTA SEDE ELECTRONICA</vt:lpstr>
      <vt:lpstr>Presentación de PowerPoint</vt:lpstr>
    </vt:vector>
  </TitlesOfParts>
  <Company>Procuraduria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Diego Gonzalez</dc:creator>
  <cp:lastModifiedBy>Olga Lucia Tibocha Cortes</cp:lastModifiedBy>
  <cp:revision>31</cp:revision>
  <dcterms:created xsi:type="dcterms:W3CDTF">2020-02-18T16:49:15Z</dcterms:created>
  <dcterms:modified xsi:type="dcterms:W3CDTF">2024-07-10T22:14:06Z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0x01010011B81C0264B8044983D4D78886BCBA71</vt:lpwstr>
  </property>
</Properties>
</file>